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3"/>
  </p:notesMasterIdLst>
  <p:sldIdLst>
    <p:sldId id="256" r:id="rId5"/>
    <p:sldId id="257" r:id="rId6"/>
    <p:sldId id="258" r:id="rId7"/>
    <p:sldId id="259" r:id="rId8"/>
    <p:sldId id="260" r:id="rId9"/>
    <p:sldId id="261" r:id="rId10"/>
    <p:sldId id="262" r:id="rId11"/>
    <p:sldId id="263" r:id="rId12"/>
    <p:sldId id="270" r:id="rId13"/>
    <p:sldId id="271" r:id="rId14"/>
    <p:sldId id="272" r:id="rId15"/>
    <p:sldId id="273" r:id="rId16"/>
    <p:sldId id="264" r:id="rId17"/>
    <p:sldId id="265" r:id="rId18"/>
    <p:sldId id="266" r:id="rId19"/>
    <p:sldId id="267" r:id="rId20"/>
    <p:sldId id="268" r:id="rId21"/>
    <p:sldId id="269" r:id="rId22"/>
  </p:sldIdLst>
  <p:sldSz cx="12192000" cy="6858000"/>
  <p:notesSz cx="6858000" cy="9144000"/>
  <p:embeddedFontLst>
    <p:embeddedFont>
      <p:font typeface="Century Gothic" panose="020B0502020202020204" pitchFamily="34" charset="0"/>
      <p:regular r:id="rId24"/>
      <p:bold r:id="rId25"/>
      <p:italic r:id="rId26"/>
      <p:boldItalic r:id="rId27"/>
    </p:embeddedFont>
  </p:embeddedFontLst>
  <p:custDataLst>
    <p:tags r:id="rId2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388" autoAdjust="0"/>
  </p:normalViewPr>
  <p:slideViewPr>
    <p:cSldViewPr snapToGrid="0">
      <p:cViewPr varScale="1">
        <p:scale>
          <a:sx n="100" d="100"/>
          <a:sy n="100" d="100"/>
        </p:scale>
        <p:origin x="1282" y="298"/>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Hello, my name is Oscar Rosa, and in this presentation, I’ll walk you through the Green Pace Security Policy. This policy was developed to formalize the secure coding practices already in use and ensure they remain consistent as our team grows. It’s built around core security principles and integrates directly into our development workflow. Let’s begin by looking at how this policy supports a defense-in-depth strategy.</a:t>
            </a:r>
          </a:p>
          <a:p>
            <a:pPr marL="0" lvl="0" indent="0" algn="l" rtl="0">
              <a:lnSpc>
                <a:spcPct val="100000"/>
              </a:lnSpc>
              <a:spcBef>
                <a:spcPts val="0"/>
              </a:spcBef>
              <a:spcAft>
                <a:spcPts val="0"/>
              </a:spcAft>
              <a:buSzPts val="1100"/>
              <a:buNone/>
            </a:pP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05B498BF-26DC-FF25-2F6A-FFE0576FAC40}"/>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5FC6A00D-CCDA-CF4A-73EC-842461A30EF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38EBDB4E-A0BE-4E41-4C8F-4C4CDB4C171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This test ensures the program correctly throws an std::</a:t>
            </a:r>
            <a:r>
              <a:rPr lang="en-US" sz="1100" b="0" i="0" u="none" strike="noStrike" cap="none" dirty="0" err="1">
                <a:solidFill>
                  <a:srgbClr val="000000"/>
                </a:solidFill>
                <a:effectLst/>
                <a:latin typeface="Arial"/>
                <a:ea typeface="Arial"/>
                <a:cs typeface="Arial"/>
                <a:sym typeface="Arial"/>
              </a:rPr>
              <a:t>out_of_range</a:t>
            </a:r>
            <a:r>
              <a:rPr lang="en-US" sz="1100" b="0" i="0" u="none" strike="noStrike" cap="none" dirty="0">
                <a:solidFill>
                  <a:srgbClr val="000000"/>
                </a:solidFill>
                <a:effectLst/>
                <a:latin typeface="Arial"/>
                <a:ea typeface="Arial"/>
                <a:cs typeface="Arial"/>
                <a:sym typeface="Arial"/>
              </a:rPr>
              <a:t> exception when accessing an invalid index using the .at() method on a vector. It checks that the system handles errors safely instead of crashing. This is a negative test, meaning it verifies the system fails in a controlled way. It’s important for preventing unexpected behavior in user-facing or critical applications. To improve, we could:</a:t>
            </a:r>
          </a:p>
          <a:p>
            <a:pPr lvl="0"/>
            <a:r>
              <a:rPr lang="en-US" sz="1100" b="0" i="0" u="none" strike="noStrike" cap="none" dirty="0">
                <a:solidFill>
                  <a:srgbClr val="000000"/>
                </a:solidFill>
                <a:effectLst/>
                <a:latin typeface="Arial"/>
                <a:ea typeface="Arial"/>
                <a:cs typeface="Arial"/>
                <a:sym typeface="Arial"/>
              </a:rPr>
              <a:t>Test edge cases like accessing the last valid index.</a:t>
            </a:r>
          </a:p>
          <a:p>
            <a:pPr lvl="0"/>
            <a:r>
              <a:rPr lang="en-US" sz="1100" b="0" i="0" u="none" strike="noStrike" cap="none" dirty="0">
                <a:solidFill>
                  <a:srgbClr val="000000"/>
                </a:solidFill>
                <a:effectLst/>
                <a:latin typeface="Arial"/>
                <a:ea typeface="Arial"/>
                <a:cs typeface="Arial"/>
                <a:sym typeface="Arial"/>
              </a:rPr>
              <a:t>Apply similar tests to other containers.</a:t>
            </a:r>
          </a:p>
          <a:p>
            <a:pPr lvl="0"/>
            <a:r>
              <a:rPr lang="en-US" sz="1100" b="0" i="0" u="none" strike="noStrike" cap="none" dirty="0">
                <a:solidFill>
                  <a:srgbClr val="000000"/>
                </a:solidFill>
                <a:effectLst/>
                <a:latin typeface="Arial"/>
                <a:ea typeface="Arial"/>
                <a:cs typeface="Arial"/>
                <a:sym typeface="Arial"/>
              </a:rPr>
              <a:t> Or use the .at() method in production code to enable bounds checking.</a:t>
            </a:r>
          </a:p>
          <a:p>
            <a:r>
              <a:rPr lang="en-US" sz="1100" b="0" i="0" u="none" strike="noStrike" cap="none" dirty="0">
                <a:solidFill>
                  <a:srgbClr val="000000"/>
                </a:solidFill>
                <a:effectLst/>
                <a:latin typeface="Arial"/>
                <a:ea typeface="Arial"/>
                <a:cs typeface="Arial"/>
                <a:sym typeface="Arial"/>
              </a:rPr>
              <a:t>Overall, this shows how unit tests help catch errors early using EXPECT_THROW in the </a:t>
            </a:r>
            <a:r>
              <a:rPr lang="en-US" sz="1100" b="0" i="0" u="none" strike="noStrike" cap="none" dirty="0" err="1">
                <a:solidFill>
                  <a:srgbClr val="000000"/>
                </a:solidFill>
                <a:effectLst/>
                <a:latin typeface="Arial"/>
                <a:ea typeface="Arial"/>
                <a:cs typeface="Arial"/>
                <a:sym typeface="Arial"/>
              </a:rPr>
              <a:t>GTest</a:t>
            </a:r>
            <a:r>
              <a:rPr lang="en-US" sz="1100" b="0" i="0" u="none" strike="noStrike" cap="none" dirty="0">
                <a:solidFill>
                  <a:srgbClr val="000000"/>
                </a:solidFill>
                <a:effectLst/>
                <a:latin typeface="Arial"/>
                <a:ea typeface="Arial"/>
                <a:cs typeface="Arial"/>
                <a:sym typeface="Arial"/>
              </a:rPr>
              <a:t> framework.</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549783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0D14304C-F5B6-03AA-E67A-9328AF514898}"/>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2B49BA74-D7BD-7CDB-3F50-DCBB677E91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EA29CBD8-FF2B-1BDD-DD2F-DE5EEE10813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In this test, we’re verifying that the vector throws an </a:t>
            </a:r>
            <a:r>
              <a:rPr lang="en-US" sz="1100" b="0" i="0" u="none" strike="noStrike" cap="none" dirty="0" err="1">
                <a:solidFill>
                  <a:srgbClr val="000000"/>
                </a:solidFill>
                <a:effectLst/>
                <a:latin typeface="Arial"/>
                <a:ea typeface="Arial"/>
                <a:cs typeface="Arial"/>
                <a:sym typeface="Arial"/>
              </a:rPr>
              <a:t>out_of_range</a:t>
            </a:r>
            <a:r>
              <a:rPr lang="en-US" sz="1100" b="0" i="0" u="none" strike="noStrike" cap="none" dirty="0">
                <a:solidFill>
                  <a:srgbClr val="000000"/>
                </a:solidFill>
                <a:effectLst/>
                <a:latin typeface="Arial"/>
                <a:ea typeface="Arial"/>
                <a:cs typeface="Arial"/>
                <a:sym typeface="Arial"/>
              </a:rPr>
              <a:t> exception when we try to access a negative index using the .at() method. This is a form of negative testing—meaning we’re intentionally triggering an error to confirm the system responds safely. The key here is that .at() includes built-in bounds checking, so if the index is invalid—like in this case—it will throw an exception instead of silently failing or causing unexpected behavior. This helps prevent potential crashes or security issues, especially when handling user input. We could take this a step further by testing additional invalid scenarios, like accessing indices beyond the vector size or operating on an empty vector.</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5867400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63B845C1-556B-04C3-B6C5-563180B8993A}"/>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6D02033C-9C46-0633-09E3-134B07F93C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E1350923-3397-B0EA-5A48-6108E5C17F2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This test confirms that when we use </a:t>
            </a:r>
            <a:r>
              <a:rPr lang="en-US" sz="1100" b="0" i="0" u="none" strike="noStrike" cap="none" dirty="0" err="1">
                <a:solidFill>
                  <a:srgbClr val="000000"/>
                </a:solidFill>
                <a:effectLst/>
                <a:latin typeface="Arial"/>
                <a:ea typeface="Arial"/>
                <a:cs typeface="Arial"/>
                <a:sym typeface="Arial"/>
              </a:rPr>
              <a:t>push_back</a:t>
            </a:r>
            <a:r>
              <a:rPr lang="en-US" sz="1100" b="0" i="0" u="none" strike="noStrike" cap="none" dirty="0">
                <a:solidFill>
                  <a:srgbClr val="000000"/>
                </a:solidFill>
                <a:effectLst/>
                <a:latin typeface="Arial"/>
                <a:ea typeface="Arial"/>
                <a:cs typeface="Arial"/>
                <a:sym typeface="Arial"/>
              </a:rPr>
              <a:t>() to insert an element into the vector, the size increases by exactly one. It starts by recording the original size, adds a single value, then checks that the new size is one more than before. This verifies the core functionality of dynamic resizing in a vector and ensures data is being stored as expected. To enhance this, we could test multiple insertions or measure performance impact under heavier loads. Including this in automated test suites ensures consistent behavior after each code change.</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3041736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Security automation is integrated across the </a:t>
            </a:r>
            <a:r>
              <a:rPr lang="en-US" sz="1100" b="0" i="0" u="none" strike="noStrike" cap="none" dirty="0" err="1">
                <a:solidFill>
                  <a:srgbClr val="000000"/>
                </a:solidFill>
                <a:effectLst/>
                <a:latin typeface="Arial"/>
                <a:ea typeface="Arial"/>
                <a:cs typeface="Arial"/>
                <a:sym typeface="Arial"/>
              </a:rPr>
              <a:t>DevSecOps</a:t>
            </a:r>
            <a:r>
              <a:rPr lang="en-US" sz="1100" b="0" i="0" u="none" strike="noStrike" cap="none" dirty="0">
                <a:solidFill>
                  <a:srgbClr val="000000"/>
                </a:solidFill>
                <a:effectLst/>
                <a:latin typeface="Arial"/>
                <a:ea typeface="Arial"/>
                <a:cs typeface="Arial"/>
                <a:sym typeface="Arial"/>
              </a:rPr>
              <a:t> pipeline. At the commit and build stages, static code analysis checks for policy violations and insecure patterns. During compilation, secure compiler flags detect unsafe behavior and misconfigurations. In the testing stage, automated unit and integration tests with security assertions validate functionality and catch regressions. By placing tools at every stage—commit, build, compile, and test—we ensure consistent enforcement of security standards and early detection of vulnerabilities.</a:t>
            </a:r>
          </a:p>
          <a:p>
            <a:pPr marL="0" lvl="0" indent="0" algn="l" rtl="0">
              <a:lnSpc>
                <a:spcPct val="100000"/>
              </a:lnSpc>
              <a:spcBef>
                <a:spcPts val="0"/>
              </a:spcBef>
              <a:spcAft>
                <a:spcPts val="0"/>
              </a:spcAft>
              <a:buSzPts val="1100"/>
              <a:buNone/>
            </a:pP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At Green Pace, we embed security tools across each stage of the </a:t>
            </a:r>
            <a:r>
              <a:rPr lang="en-US" dirty="0" err="1"/>
              <a:t>DevSecOps</a:t>
            </a:r>
            <a:r>
              <a:rPr lang="en-US" dirty="0"/>
              <a:t> pipeline. In the </a:t>
            </a:r>
            <a:r>
              <a:rPr lang="en-US" b="1" dirty="0"/>
              <a:t>Plan</a:t>
            </a:r>
            <a:r>
              <a:rPr lang="en-US" dirty="0"/>
              <a:t> phase, we define security policies that guide development. During </a:t>
            </a:r>
            <a:r>
              <a:rPr lang="en-US" b="1" dirty="0"/>
              <a:t>Develop</a:t>
            </a:r>
            <a:r>
              <a:rPr lang="en-US" dirty="0"/>
              <a:t>, we run static analysis tools like </a:t>
            </a:r>
            <a:r>
              <a:rPr lang="en-US" dirty="0" err="1"/>
              <a:t>Cppcheck</a:t>
            </a:r>
            <a:r>
              <a:rPr lang="en-US" dirty="0"/>
              <a:t> and Clang-Tidy through version control to catch logic errors and memory issues early. In the </a:t>
            </a:r>
            <a:r>
              <a:rPr lang="en-US" b="1" dirty="0"/>
              <a:t>Build</a:t>
            </a:r>
            <a:r>
              <a:rPr lang="en-US" dirty="0"/>
              <a:t> phase, we enforce compiler flags like -Wall, -</a:t>
            </a:r>
            <a:r>
              <a:rPr lang="en-US" dirty="0" err="1"/>
              <a:t>Werror</a:t>
            </a:r>
            <a:r>
              <a:rPr lang="en-US" dirty="0"/>
              <a:t>, and use sanitizers to detect unsafe patterns. At </a:t>
            </a:r>
            <a:r>
              <a:rPr lang="en-US" b="1" dirty="0"/>
              <a:t>Test</a:t>
            </a:r>
            <a:r>
              <a:rPr lang="en-US" dirty="0"/>
              <a:t>, automated unit and integration tests using Visual Studio validate functionality and security. During </a:t>
            </a:r>
            <a:r>
              <a:rPr lang="en-US" b="1" dirty="0"/>
              <a:t>Release</a:t>
            </a:r>
            <a:r>
              <a:rPr lang="en-US" dirty="0"/>
              <a:t> and </a:t>
            </a:r>
            <a:r>
              <a:rPr lang="en-US" b="1" dirty="0"/>
              <a:t>Deploy</a:t>
            </a:r>
            <a:r>
              <a:rPr lang="en-US" dirty="0"/>
              <a:t>, we scan containers and apply hardened configurations to ensure integrity. Finally, in </a:t>
            </a:r>
            <a:r>
              <a:rPr lang="en-US" b="1" dirty="0"/>
              <a:t>Operate</a:t>
            </a:r>
            <a:r>
              <a:rPr lang="en-US" dirty="0"/>
              <a:t> and </a:t>
            </a:r>
            <a:r>
              <a:rPr lang="en-US" b="1" dirty="0"/>
              <a:t>Monitor</a:t>
            </a:r>
            <a:r>
              <a:rPr lang="en-US" dirty="0"/>
              <a:t>, we use runtime monitoring and alerts to detect anomalies and feed findings back into the cycle. This toolchain supports a continuous, automated defense-in-depth strategy throughout development.</a:t>
            </a: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Green Pace currently faces risks due to legacy code, inconsistent secure coding practices, and limited runtime visibility. These gaps delay patching and increase the chance of undetected vulnerabilities and potential data breaches. Failing to act could lead to compliance violations, legal penalties, and damage to our reputation. However, addressing these issues now allows us to identify risks early, improve system resilience, and streamline security through automation. This not only protects us from evolving threats but also builds stakeholder trust and ensures regulatory readiness.</a:t>
            </a: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Green Pace needs stronger enforcement of security practices. While static analysis is in place, we lack runtime tools like SIEM or RASP to catch live threats. Coding standard use is inconsistent, but automated tools like SonarQube and pre-commit hooks can fix this. Finally, developers need better training on modern attack methods to stay ahead. These steps will boost consistency, awareness, and overall security.</a:t>
            </a: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To wrap up, strengthening our security starts with shifting from reactive fixes to proactive practices. By following OWASP’s secure coding guidelines, we equip our team to avoid common vulnerabilities from the start. Integrating tools like SAST and DAST into our CI/CD pipeline ensures issues are caught early, before code reaches production. Standardizing our configurations with CIS Benchmarks helps us avoid misconfigurations across systems. When we embed security into every phase of development, it becomes a consistent part of our workflow, not just an afterthought. And by adopting principles like least privilege and zero trust, we reduce risk at every level, preparing Green Pace for long-term resilience and growth.</a:t>
            </a: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concludes my presentation regarding the security policy for Green Pace. Here are the references used in support of this presentation and thank you for taking the time to view and listen to this presentation.</a:t>
            </a:r>
            <a:endParaRPr dirty="0"/>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This policy defines how we secure our systems by applying layered protections at every stage of development. It translates proven practices into standardized guidelines built around ten core security principles. By integrating automation, testing, and validation into the </a:t>
            </a:r>
            <a:r>
              <a:rPr lang="en-US" sz="1100" b="0" i="0" u="none" strike="noStrike" cap="none" dirty="0" err="1">
                <a:solidFill>
                  <a:srgbClr val="000000"/>
                </a:solidFill>
                <a:effectLst/>
                <a:latin typeface="Arial"/>
                <a:ea typeface="Arial"/>
                <a:cs typeface="Arial"/>
                <a:sym typeface="Arial"/>
              </a:rPr>
              <a:t>DevSecOps</a:t>
            </a:r>
            <a:r>
              <a:rPr lang="en-US" sz="1100" b="0" i="0" u="none" strike="noStrike" cap="none" dirty="0">
                <a:solidFill>
                  <a:srgbClr val="000000"/>
                </a:solidFill>
                <a:effectLst/>
                <a:latin typeface="Arial"/>
                <a:ea typeface="Arial"/>
                <a:cs typeface="Arial"/>
                <a:sym typeface="Arial"/>
              </a:rPr>
              <a:t> process, we reduce the chances of vulnerabilities reaching production. This layered strategy ensures security remains proactive and scalable as our development efforts grow.</a:t>
            </a:r>
          </a:p>
          <a:p>
            <a:pPr marL="0" lvl="0" indent="0" algn="l" rtl="0">
              <a:lnSpc>
                <a:spcPct val="100000"/>
              </a:lnSpc>
              <a:spcBef>
                <a:spcPts val="0"/>
              </a:spcBef>
              <a:spcAft>
                <a:spcPts val="0"/>
              </a:spcAft>
              <a:buSzPts val="1100"/>
              <a:buNone/>
            </a:pP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This matrix ranks our ten coding standards by severity, likelihood, and cost to fix. Level 1 priorities—like STD-002 through STD-005, STD-007, STD-008, and STD-010—cover common, high-risk issues such as input validation flaws, memory mismanagement, and integer overflows. These are likely to occur and cost-effective to address, making them key targets for early testing. Level 2 standards—STD-001, STD-006, and STD-009—pose lower risk or occur less frequently but still enhance overall code quality, like improving </a:t>
            </a:r>
            <a:r>
              <a:rPr lang="en-US" sz="1100" b="0" i="0" u="none" strike="noStrike" cap="none" dirty="0" err="1">
                <a:solidFill>
                  <a:srgbClr val="000000"/>
                </a:solidFill>
                <a:effectLst/>
                <a:latin typeface="Arial"/>
                <a:ea typeface="Arial"/>
                <a:cs typeface="Arial"/>
                <a:sym typeface="Arial"/>
              </a:rPr>
              <a:t>enum</a:t>
            </a:r>
            <a:r>
              <a:rPr lang="en-US" sz="1100" b="0" i="0" u="none" strike="noStrike" cap="none" dirty="0">
                <a:solidFill>
                  <a:srgbClr val="000000"/>
                </a:solidFill>
                <a:effectLst/>
                <a:latin typeface="Arial"/>
                <a:ea typeface="Arial"/>
                <a:cs typeface="Arial"/>
                <a:sym typeface="Arial"/>
              </a:rPr>
              <a:t> use or adding static assertions. This matrix helps us focus security efforts on the most impactful vulnerabilities to reduce risk before deployment.</a:t>
            </a:r>
          </a:p>
          <a:p>
            <a:pPr marL="0" lvl="0" indent="0" algn="l" rtl="0">
              <a:lnSpc>
                <a:spcPct val="100000"/>
              </a:lnSpc>
              <a:spcBef>
                <a:spcPts val="0"/>
              </a:spcBef>
              <a:spcAft>
                <a:spcPts val="0"/>
              </a:spcAft>
              <a:buSzPts val="1100"/>
              <a:buNone/>
            </a:pP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These ten principles are the foundation of Green Pace’s security approach. Each one shapes how we write secure code—like validating all input, enforcing memory safety, and reducing system complexity. Every principle connects to specific coding standards to ensure consistent enforcement. For instance, input validation links to standards on safe casting and buffer handling. Some principles, like Least Privilege, guide design decisions even if not tied to a single rule. Others, like following secure coding standards, apply to all development phases. This alignment keeps our policy clear, consistent, and scalable across teams.</a:t>
            </a:r>
          </a:p>
          <a:p>
            <a:pPr marL="0" lvl="0" indent="0" algn="l" rtl="0">
              <a:lnSpc>
                <a:spcPct val="100000"/>
              </a:lnSpc>
              <a:spcBef>
                <a:spcPts val="0"/>
              </a:spcBef>
              <a:spcAft>
                <a:spcPts val="0"/>
              </a:spcAft>
              <a:buSzPts val="1100"/>
              <a:buNone/>
            </a:pP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This slide outlines the ten coding standards that protect Green Pace systems from common software vulnerabilities. Each standard targets a specific issue—like memory corruption, logic flaws, or unsafe input—and is prioritized by severity, likelihood, and cost to fix. Critical standards, such as STD-002 and STD-004, address risks like integer overflow and unvalidated input. Others, like STD-007 and STD-010, focus on proper memory and resource management. These standards are designed to be enforceable through static analysis and unit testing, making them scalable and consistent across teams. Overall, they support a secure-by-design approach that aligns with defense-in-depth strategies.</a:t>
            </a:r>
          </a:p>
          <a:p>
            <a:pPr marL="0" lvl="0" indent="0" algn="l" rtl="0">
              <a:lnSpc>
                <a:spcPct val="100000"/>
              </a:lnSpc>
              <a:spcBef>
                <a:spcPts val="0"/>
              </a:spcBef>
              <a:spcAft>
                <a:spcPts val="0"/>
              </a:spcAft>
              <a:buSzPts val="1100"/>
              <a:buNone/>
            </a:pP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This encryption policy protects data at all stages—when it's stored, sent, and being used. For stored data, we use strong encryption like AES-256 to secure things like passwords, logs, and backups. For data that’s rarely accessed, we choose stronger encryption even if it's slower. When data is being sent, we use secure methods like TLS 1.2 or higher, along with identity checks to keep it safe from tampering. While in use, we protect sensitive information in memory using techniques like obfuscation or secure environments to limit exposure. These steps help keep our systems secure and meet compliance requirements.</a:t>
            </a:r>
          </a:p>
          <a:p>
            <a:pPr marL="0" lvl="0" indent="0" algn="l" rtl="0">
              <a:lnSpc>
                <a:spcPct val="100000"/>
              </a:lnSpc>
              <a:spcBef>
                <a:spcPts val="0"/>
              </a:spcBef>
              <a:spcAft>
                <a:spcPts val="0"/>
              </a:spcAft>
              <a:buSzPts val="1100"/>
              <a:buNone/>
            </a:pP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The Triple-A framework—Authentication, Authorization, and Accounting—is essential for protecting access to Green Pace’s systems and data. </a:t>
            </a:r>
            <a:r>
              <a:rPr lang="en-US" sz="1100" b="1" i="0" u="none" strike="noStrike" cap="none" dirty="0">
                <a:solidFill>
                  <a:srgbClr val="000000"/>
                </a:solidFill>
                <a:effectLst/>
                <a:latin typeface="Arial"/>
                <a:ea typeface="Arial"/>
                <a:cs typeface="Arial"/>
                <a:sym typeface="Arial"/>
              </a:rPr>
              <a:t>Authentication</a:t>
            </a:r>
            <a:r>
              <a:rPr lang="en-US" sz="1100" b="0" i="0" u="none" strike="noStrike" cap="none" dirty="0">
                <a:solidFill>
                  <a:srgbClr val="000000"/>
                </a:solidFill>
                <a:effectLst/>
                <a:latin typeface="Arial"/>
                <a:ea typeface="Arial"/>
                <a:cs typeface="Arial"/>
                <a:sym typeface="Arial"/>
              </a:rPr>
              <a:t> ensures only verified users gain access through secure methods like MFA or biometrics. </a:t>
            </a:r>
            <a:r>
              <a:rPr lang="en-US" sz="1100" b="1" i="0" u="none" strike="noStrike" cap="none" dirty="0">
                <a:solidFill>
                  <a:srgbClr val="000000"/>
                </a:solidFill>
                <a:effectLst/>
                <a:latin typeface="Arial"/>
                <a:ea typeface="Arial"/>
                <a:cs typeface="Arial"/>
                <a:sym typeface="Arial"/>
              </a:rPr>
              <a:t>Authorization</a:t>
            </a:r>
            <a:r>
              <a:rPr lang="en-US" sz="1100" b="0" i="0" u="none" strike="noStrike" cap="none" dirty="0">
                <a:solidFill>
                  <a:srgbClr val="000000"/>
                </a:solidFill>
                <a:effectLst/>
                <a:latin typeface="Arial"/>
                <a:ea typeface="Arial"/>
                <a:cs typeface="Arial"/>
                <a:sym typeface="Arial"/>
              </a:rPr>
              <a:t> enforces role-based access, limiting users to only the resources necessary for their duties. </a:t>
            </a:r>
            <a:r>
              <a:rPr lang="en-US" sz="1100" b="1" i="0" u="none" strike="noStrike" cap="none" dirty="0">
                <a:solidFill>
                  <a:srgbClr val="000000"/>
                </a:solidFill>
                <a:effectLst/>
                <a:latin typeface="Arial"/>
                <a:ea typeface="Arial"/>
                <a:cs typeface="Arial"/>
                <a:sym typeface="Arial"/>
              </a:rPr>
              <a:t>Accounting</a:t>
            </a:r>
            <a:r>
              <a:rPr lang="en-US" sz="1100" b="0" i="0" u="none" strike="noStrike" cap="none" dirty="0">
                <a:solidFill>
                  <a:srgbClr val="000000"/>
                </a:solidFill>
                <a:effectLst/>
                <a:latin typeface="Arial"/>
                <a:ea typeface="Arial"/>
                <a:cs typeface="Arial"/>
                <a:sym typeface="Arial"/>
              </a:rPr>
              <a:t> provides system-wide logging and monitoring of user activity, aiding in audit readiness and incident response. Together, these policies establish strong access governance and align with our defense-in-depth approach.</a:t>
            </a:r>
          </a:p>
          <a:p>
            <a:pPr marL="0" lvl="0" indent="0" algn="l" rtl="0">
              <a:lnSpc>
                <a:spcPct val="100000"/>
              </a:lnSpc>
              <a:spcBef>
                <a:spcPts val="0"/>
              </a:spcBef>
              <a:spcAft>
                <a:spcPts val="0"/>
              </a:spcAft>
              <a:buSzPts val="1100"/>
              <a:buNone/>
            </a:pP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In this section, we’ll go over four specific unit tests selected to showcase effective verification of vector operations in C++ using the Google Test framework. These tests were chosen because they cover both safe initialization and boundary error handling, which are critical in secure development. We’ll start with confirming the smart pointer is correctly initialized. Then we’ll move into two negative test cases that ensure the program correctly throws exceptions when accessing invalid indices. Lastly, we’ll look at a positive test confirming that </a:t>
            </a:r>
            <a:r>
              <a:rPr lang="en-US" sz="1100" b="0" i="0" u="none" strike="noStrike" cap="none" dirty="0" err="1">
                <a:solidFill>
                  <a:srgbClr val="000000"/>
                </a:solidFill>
                <a:effectLst/>
                <a:latin typeface="Arial"/>
                <a:ea typeface="Arial"/>
                <a:cs typeface="Arial"/>
                <a:sym typeface="Arial"/>
              </a:rPr>
              <a:t>push_back</a:t>
            </a:r>
            <a:r>
              <a:rPr lang="en-US" sz="1100" b="0" i="0" u="none" strike="noStrike" cap="none" dirty="0">
                <a:solidFill>
                  <a:srgbClr val="000000"/>
                </a:solidFill>
                <a:effectLst/>
                <a:latin typeface="Arial"/>
                <a:ea typeface="Arial"/>
                <a:cs typeface="Arial"/>
                <a:sym typeface="Arial"/>
              </a:rPr>
              <a:t>() correctly increases vector size. Each test demonstrates good testing practices and highlights areas where defensive coding can prevent runtime issues or crashes. Let’s begin with the first test.</a:t>
            </a: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2819831D-C7A7-70F4-06F2-5E03336C9542}"/>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FAE6C967-1A4D-13B1-8372-CF0B4B253F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2B482D48-59CA-A630-2D3E-91712DA48A8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This unit test checks that the collection smart pointer properly initialized. It confirms:</a:t>
            </a:r>
          </a:p>
          <a:p>
            <a:pPr lvl="0"/>
            <a:r>
              <a:rPr lang="en-US" sz="1100" b="0" i="0" u="none" strike="noStrike" cap="none" dirty="0">
                <a:solidFill>
                  <a:srgbClr val="000000"/>
                </a:solidFill>
                <a:effectLst/>
                <a:latin typeface="Arial"/>
                <a:ea typeface="Arial"/>
                <a:cs typeface="Arial"/>
                <a:sym typeface="Arial"/>
              </a:rPr>
              <a:t>The smart pointer is not null with (ASSERT_TRUE(collection)).</a:t>
            </a:r>
          </a:p>
          <a:p>
            <a:pPr lvl="0"/>
            <a:r>
              <a:rPr lang="en-US" sz="1100" b="0" i="0" u="none" strike="noStrike" cap="none" dirty="0">
                <a:solidFill>
                  <a:srgbClr val="000000"/>
                </a:solidFill>
                <a:effectLst/>
                <a:latin typeface="Arial"/>
                <a:ea typeface="Arial"/>
                <a:cs typeface="Arial"/>
                <a:sym typeface="Arial"/>
              </a:rPr>
              <a:t>And that the raw pointer it holds is also valid with (ASSERT_NE(</a:t>
            </a:r>
            <a:r>
              <a:rPr lang="en-US" sz="1100" b="0" i="0" u="none" strike="noStrike" cap="none" dirty="0" err="1">
                <a:solidFill>
                  <a:srgbClr val="000000"/>
                </a:solidFill>
                <a:effectLst/>
                <a:latin typeface="Arial"/>
                <a:ea typeface="Arial"/>
                <a:cs typeface="Arial"/>
                <a:sym typeface="Arial"/>
              </a:rPr>
              <a:t>collection.get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nullptr</a:t>
            </a:r>
            <a:r>
              <a:rPr lang="en-US" sz="1100" b="0" i="0" u="none" strike="noStrike" cap="none" dirty="0">
                <a:solidFill>
                  <a:srgbClr val="000000"/>
                </a:solidFill>
                <a:effectLst/>
                <a:latin typeface="Arial"/>
                <a:ea typeface="Arial"/>
                <a:cs typeface="Arial"/>
                <a:sym typeface="Arial"/>
              </a:rPr>
              <a:t>)).</a:t>
            </a:r>
          </a:p>
          <a:p>
            <a:r>
              <a:rPr lang="en-US" sz="1100" b="0" i="0" u="none" strike="noStrike" cap="none" dirty="0">
                <a:solidFill>
                  <a:srgbClr val="000000"/>
                </a:solidFill>
                <a:effectLst/>
                <a:latin typeface="Arial"/>
                <a:ea typeface="Arial"/>
                <a:cs typeface="Arial"/>
                <a:sym typeface="Arial"/>
              </a:rPr>
              <a:t>This test passed, meaning memory was successfully allocated during setup. It ensures all other tests using the collection can run safely without crashing. To take it a step further, we could simulate low-memory conditions or test exception handling during allocation. Using Google Test helps automate this validation and ensures safe memory use, which is important for secure, stable applications.</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539578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10.m4a"/><Relationship Id="rId7" Type="http://schemas.openxmlformats.org/officeDocument/2006/relationships/image" Target="../media/image8.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1.m4a"/><Relationship Id="rId7" Type="http://schemas.openxmlformats.org/officeDocument/2006/relationships/image" Target="../media/image10.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audio" Target="../media/media12.m4a"/><Relationship Id="rId7" Type="http://schemas.openxmlformats.org/officeDocument/2006/relationships/image" Target="../media/image12.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3.m4a"/><Relationship Id="rId7" Type="http://schemas.openxmlformats.org/officeDocument/2006/relationships/image" Target="../media/image3.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14.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learn.microsoft.com/en-us/cpp/code-quality/code-analysis-for-c-cpp-overview?view=msvc-170" TargetMode="External"/><Relationship Id="rId3" Type="http://schemas.openxmlformats.org/officeDocument/2006/relationships/audio" Target="../media/media18.m4a"/><Relationship Id="rId7" Type="http://schemas.openxmlformats.org/officeDocument/2006/relationships/hyperlink" Target="https://cppcheck.sourceforge.io/manual.pdf" TargetMode="External"/><Relationship Id="rId12" Type="http://schemas.openxmlformats.org/officeDocument/2006/relationships/image" Target="../media/image4.png"/><Relationship Id="rId2" Type="http://schemas.microsoft.com/office/2007/relationships/media" Target="../media/media18.m4a"/><Relationship Id="rId1" Type="http://schemas.openxmlformats.org/officeDocument/2006/relationships/tags" Target="../tags/tag19.xml"/><Relationship Id="rId6" Type="http://schemas.openxmlformats.org/officeDocument/2006/relationships/hyperlink" Target="https://owasp.org/www-project-secure-coding-practices-quick-reference-guide/" TargetMode="External"/><Relationship Id="rId11" Type="http://schemas.openxmlformats.org/officeDocument/2006/relationships/image" Target="../media/image3.png"/><Relationship Id="rId5" Type="http://schemas.openxmlformats.org/officeDocument/2006/relationships/notesSlide" Target="../notesSlides/notesSlide18.xml"/><Relationship Id="rId10" Type="http://schemas.openxmlformats.org/officeDocument/2006/relationships/hyperlink" Target="https://www.intel.com/content/www/us/en/developer/tools/software-guard-extensions/overview.html" TargetMode="External"/><Relationship Id="rId4" Type="http://schemas.openxmlformats.org/officeDocument/2006/relationships/slideLayout" Target="../slideLayouts/slideLayout2.xml"/><Relationship Id="rId9" Type="http://schemas.openxmlformats.org/officeDocument/2006/relationships/hyperlink" Target="https://www.redhat.com/en/topics/devops/what-is-devsecops"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9.m4a"/><Relationship Id="rId7" Type="http://schemas.openxmlformats.org/officeDocument/2006/relationships/image" Target="../media/image6.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Oscar Rosa</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6" name="slide 1">
            <a:hlinkClick r:id="" action="ppaction://media"/>
            <a:extLst>
              <a:ext uri="{FF2B5EF4-FFF2-40B4-BE49-F238E27FC236}">
                <a16:creationId xmlns:a16="http://schemas.microsoft.com/office/drawing/2014/main" id="{B394D316-762C-6D06-3C5B-A12692C0AAD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3252695" y="6370637"/>
            <a:ext cx="487363" cy="487363"/>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072"/>
    </mc:Choice>
    <mc:Fallback>
      <p:transition spd="slow" advTm="250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46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B3D1A3D4-928F-3A61-B92F-73C83B6BE207}"/>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3EC4852B-8301-2032-BB14-A31998ACA11E}"/>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a:extLst>
              <a:ext uri="{FF2B5EF4-FFF2-40B4-BE49-F238E27FC236}">
                <a16:creationId xmlns:a16="http://schemas.microsoft.com/office/drawing/2014/main" id="{51E941AF-4A8B-7709-E13F-1A7DE45615FB}"/>
              </a:ext>
            </a:extLst>
          </p:cNvPr>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err="1"/>
              <a:t>OutOfRange</a:t>
            </a:r>
            <a:r>
              <a:rPr lang="en-US" dirty="0"/>
              <a:t> </a:t>
            </a:r>
            <a:endParaRPr dirty="0"/>
          </a:p>
        </p:txBody>
      </p:sp>
      <p:pic>
        <p:nvPicPr>
          <p:cNvPr id="197" name="Google Shape;197;g9504e29505_0_0" descr="Green Pace logo">
            <a:extLst>
              <a:ext uri="{FF2B5EF4-FFF2-40B4-BE49-F238E27FC236}">
                <a16:creationId xmlns:a16="http://schemas.microsoft.com/office/drawing/2014/main" id="{F94260A4-794B-51CE-E61E-47E1436F9230}"/>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B23DE43B-D2BE-2CAB-7390-6889D96A37DF}"/>
              </a:ext>
            </a:extLst>
          </p:cNvPr>
          <p:cNvPicPr>
            <a:picLocks noChangeAspect="1"/>
          </p:cNvPicPr>
          <p:nvPr/>
        </p:nvPicPr>
        <p:blipFill>
          <a:blip r:embed="rId7"/>
          <a:stretch>
            <a:fillRect/>
          </a:stretch>
        </p:blipFill>
        <p:spPr>
          <a:xfrm>
            <a:off x="2999430" y="2379891"/>
            <a:ext cx="3718882" cy="312447"/>
          </a:xfrm>
          <a:prstGeom prst="rect">
            <a:avLst/>
          </a:prstGeom>
        </p:spPr>
      </p:pic>
      <p:pic>
        <p:nvPicPr>
          <p:cNvPr id="5" name="Picture 4" descr="A black screen with green text&#10;&#10;AI-generated content may be incorrect.">
            <a:extLst>
              <a:ext uri="{FF2B5EF4-FFF2-40B4-BE49-F238E27FC236}">
                <a16:creationId xmlns:a16="http://schemas.microsoft.com/office/drawing/2014/main" id="{22B8F6C7-A833-AEF4-02B4-455B8DE8BD69}"/>
              </a:ext>
            </a:extLst>
          </p:cNvPr>
          <p:cNvPicPr>
            <a:picLocks noChangeAspect="1"/>
          </p:cNvPicPr>
          <p:nvPr/>
        </p:nvPicPr>
        <p:blipFill>
          <a:blip r:embed="rId8"/>
          <a:stretch>
            <a:fillRect/>
          </a:stretch>
        </p:blipFill>
        <p:spPr>
          <a:xfrm>
            <a:off x="685800" y="3281063"/>
            <a:ext cx="10570859" cy="1594867"/>
          </a:xfrm>
          <a:prstGeom prst="rect">
            <a:avLst/>
          </a:prstGeom>
        </p:spPr>
      </p:pic>
      <p:pic>
        <p:nvPicPr>
          <p:cNvPr id="2" name="slide 10">
            <a:hlinkClick r:id="" action="ppaction://media"/>
            <a:extLst>
              <a:ext uri="{FF2B5EF4-FFF2-40B4-BE49-F238E27FC236}">
                <a16:creationId xmlns:a16="http://schemas.microsoft.com/office/drawing/2014/main" id="{89A780EC-89E8-A639-DBA7-5F4A470028CA}"/>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3269201" y="6370637"/>
            <a:ext cx="487363" cy="487363"/>
          </a:xfrm>
          <a:prstGeom prst="rect">
            <a:avLst/>
          </a:prstGeom>
        </p:spPr>
      </p:pic>
    </p:spTree>
    <p:custDataLst>
      <p:tags r:id="rId1"/>
    </p:custDataLst>
    <p:extLst>
      <p:ext uri="{BB962C8B-B14F-4D97-AF65-F5344CB8AC3E}">
        <p14:creationId xmlns:p14="http://schemas.microsoft.com/office/powerpoint/2010/main" val="240943633"/>
      </p:ext>
    </p:extLst>
  </p:cSld>
  <p:clrMapOvr>
    <a:masterClrMapping/>
  </p:clrMapOvr>
  <mc:AlternateContent xmlns:mc="http://schemas.openxmlformats.org/markup-compatibility/2006">
    <mc:Choice xmlns:p14="http://schemas.microsoft.com/office/powerpoint/2010/main" Requires="p14">
      <p:transition spd="slow" p14:dur="2000" advTm="45494"/>
    </mc:Choice>
    <mc:Fallback>
      <p:transition spd="slow" advTm="454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49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7A0FB627-79BF-A6FB-8896-7D9C49F399A0}"/>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299C7764-C975-20B8-1204-E04414296A9F}"/>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a:extLst>
              <a:ext uri="{FF2B5EF4-FFF2-40B4-BE49-F238E27FC236}">
                <a16:creationId xmlns:a16="http://schemas.microsoft.com/office/drawing/2014/main" id="{A86C0BA6-BF92-377C-F715-51C72413F27F}"/>
              </a:ext>
            </a:extLst>
          </p:cNvPr>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err="1"/>
              <a:t>AccessNegativeIndexThrows</a:t>
            </a:r>
            <a:endParaRPr dirty="0"/>
          </a:p>
        </p:txBody>
      </p:sp>
      <p:pic>
        <p:nvPicPr>
          <p:cNvPr id="197" name="Google Shape;197;g9504e29505_0_0" descr="Green Pace logo">
            <a:extLst>
              <a:ext uri="{FF2B5EF4-FFF2-40B4-BE49-F238E27FC236}">
                <a16:creationId xmlns:a16="http://schemas.microsoft.com/office/drawing/2014/main" id="{AD877808-8311-7DDA-1AD0-4C884ACA15AE}"/>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6362C75B-CFB6-E141-4588-FD1FA16F86D7}"/>
              </a:ext>
            </a:extLst>
          </p:cNvPr>
          <p:cNvPicPr>
            <a:picLocks noChangeAspect="1"/>
          </p:cNvPicPr>
          <p:nvPr/>
        </p:nvPicPr>
        <p:blipFill>
          <a:blip r:embed="rId7"/>
          <a:stretch>
            <a:fillRect/>
          </a:stretch>
        </p:blipFill>
        <p:spPr>
          <a:xfrm>
            <a:off x="685800" y="3507628"/>
            <a:ext cx="10723693" cy="1293000"/>
          </a:xfrm>
          <a:prstGeom prst="rect">
            <a:avLst/>
          </a:prstGeom>
        </p:spPr>
      </p:pic>
      <p:pic>
        <p:nvPicPr>
          <p:cNvPr id="5" name="Picture 4">
            <a:extLst>
              <a:ext uri="{FF2B5EF4-FFF2-40B4-BE49-F238E27FC236}">
                <a16:creationId xmlns:a16="http://schemas.microsoft.com/office/drawing/2014/main" id="{2371789E-D883-10FC-C045-DA9ABBC1D8C3}"/>
              </a:ext>
            </a:extLst>
          </p:cNvPr>
          <p:cNvPicPr>
            <a:picLocks noChangeAspect="1"/>
          </p:cNvPicPr>
          <p:nvPr/>
        </p:nvPicPr>
        <p:blipFill>
          <a:blip r:embed="rId8"/>
          <a:stretch>
            <a:fillRect/>
          </a:stretch>
        </p:blipFill>
        <p:spPr>
          <a:xfrm>
            <a:off x="5139511" y="2345442"/>
            <a:ext cx="4122777" cy="335309"/>
          </a:xfrm>
          <a:prstGeom prst="rect">
            <a:avLst/>
          </a:prstGeom>
        </p:spPr>
      </p:pic>
      <p:pic>
        <p:nvPicPr>
          <p:cNvPr id="2" name="slide 11">
            <a:hlinkClick r:id="" action="ppaction://media"/>
            <a:extLst>
              <a:ext uri="{FF2B5EF4-FFF2-40B4-BE49-F238E27FC236}">
                <a16:creationId xmlns:a16="http://schemas.microsoft.com/office/drawing/2014/main" id="{4D317064-8468-AE30-99D2-29FC37ACAD9A}"/>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3213220" y="6614318"/>
            <a:ext cx="487363" cy="487363"/>
          </a:xfrm>
          <a:prstGeom prst="rect">
            <a:avLst/>
          </a:prstGeom>
        </p:spPr>
      </p:pic>
    </p:spTree>
    <p:custDataLst>
      <p:tags r:id="rId1"/>
    </p:custDataLst>
    <p:extLst>
      <p:ext uri="{BB962C8B-B14F-4D97-AF65-F5344CB8AC3E}">
        <p14:creationId xmlns:p14="http://schemas.microsoft.com/office/powerpoint/2010/main" val="1109178685"/>
      </p:ext>
    </p:extLst>
  </p:cSld>
  <p:clrMapOvr>
    <a:masterClrMapping/>
  </p:clrMapOvr>
  <mc:AlternateContent xmlns:mc="http://schemas.openxmlformats.org/markup-compatibility/2006">
    <mc:Choice xmlns:p14="http://schemas.microsoft.com/office/powerpoint/2010/main" Requires="p14">
      <p:transition spd="slow" p14:dur="2000" advTm="45753"/>
    </mc:Choice>
    <mc:Fallback>
      <p:transition spd="slow" advTm="457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75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4B3F6491-6C3E-48D9-8A6E-64B4C2F46BA2}"/>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14A24A56-2257-CECC-3E3A-DD9BEB4D9FF8}"/>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a:extLst>
              <a:ext uri="{FF2B5EF4-FFF2-40B4-BE49-F238E27FC236}">
                <a16:creationId xmlns:a16="http://schemas.microsoft.com/office/drawing/2014/main" id="{5C732B10-D1F7-9A01-EA91-4FCB7424AF3B}"/>
              </a:ext>
            </a:extLst>
          </p:cNvPr>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err="1"/>
              <a:t>PushBackIncreasesSize</a:t>
            </a:r>
            <a:endParaRPr dirty="0"/>
          </a:p>
        </p:txBody>
      </p:sp>
      <p:pic>
        <p:nvPicPr>
          <p:cNvPr id="197" name="Google Shape;197;g9504e29505_0_0" descr="Green Pace logo">
            <a:extLst>
              <a:ext uri="{FF2B5EF4-FFF2-40B4-BE49-F238E27FC236}">
                <a16:creationId xmlns:a16="http://schemas.microsoft.com/office/drawing/2014/main" id="{A7B1B518-6F1A-D69A-8764-70B79ED13168}"/>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A screen shot of a computer code&#10;&#10;AI-generated content may be incorrect.">
            <a:extLst>
              <a:ext uri="{FF2B5EF4-FFF2-40B4-BE49-F238E27FC236}">
                <a16:creationId xmlns:a16="http://schemas.microsoft.com/office/drawing/2014/main" id="{25F8672E-0DAF-628C-A720-73B6A338E63B}"/>
              </a:ext>
            </a:extLst>
          </p:cNvPr>
          <p:cNvPicPr>
            <a:picLocks noChangeAspect="1"/>
          </p:cNvPicPr>
          <p:nvPr/>
        </p:nvPicPr>
        <p:blipFill>
          <a:blip r:embed="rId7"/>
          <a:stretch>
            <a:fillRect/>
          </a:stretch>
        </p:blipFill>
        <p:spPr>
          <a:xfrm>
            <a:off x="1459839" y="3762209"/>
            <a:ext cx="9272321" cy="1594918"/>
          </a:xfrm>
          <a:prstGeom prst="rect">
            <a:avLst/>
          </a:prstGeom>
        </p:spPr>
      </p:pic>
      <p:pic>
        <p:nvPicPr>
          <p:cNvPr id="5" name="Picture 4">
            <a:extLst>
              <a:ext uri="{FF2B5EF4-FFF2-40B4-BE49-F238E27FC236}">
                <a16:creationId xmlns:a16="http://schemas.microsoft.com/office/drawing/2014/main" id="{F7DD888C-862C-289E-00E9-AAC1612529EB}"/>
              </a:ext>
            </a:extLst>
          </p:cNvPr>
          <p:cNvPicPr>
            <a:picLocks noChangeAspect="1"/>
          </p:cNvPicPr>
          <p:nvPr/>
        </p:nvPicPr>
        <p:blipFill>
          <a:blip r:embed="rId8"/>
          <a:stretch>
            <a:fillRect/>
          </a:stretch>
        </p:blipFill>
        <p:spPr>
          <a:xfrm>
            <a:off x="4037618" y="2373582"/>
            <a:ext cx="4116762" cy="403202"/>
          </a:xfrm>
          <a:prstGeom prst="rect">
            <a:avLst/>
          </a:prstGeom>
        </p:spPr>
      </p:pic>
      <p:pic>
        <p:nvPicPr>
          <p:cNvPr id="2" name="slide 12">
            <a:hlinkClick r:id="" action="ppaction://media"/>
            <a:extLst>
              <a:ext uri="{FF2B5EF4-FFF2-40B4-BE49-F238E27FC236}">
                <a16:creationId xmlns:a16="http://schemas.microsoft.com/office/drawing/2014/main" id="{E2751F28-6B63-E875-0A74-1ED60E6AC477}"/>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3383294" y="6589751"/>
            <a:ext cx="487363" cy="487363"/>
          </a:xfrm>
          <a:prstGeom prst="rect">
            <a:avLst/>
          </a:prstGeom>
        </p:spPr>
      </p:pic>
    </p:spTree>
    <p:custDataLst>
      <p:tags r:id="rId1"/>
    </p:custDataLst>
    <p:extLst>
      <p:ext uri="{BB962C8B-B14F-4D97-AF65-F5344CB8AC3E}">
        <p14:creationId xmlns:p14="http://schemas.microsoft.com/office/powerpoint/2010/main" val="1539115093"/>
      </p:ext>
    </p:extLst>
  </p:cSld>
  <p:clrMapOvr>
    <a:masterClrMapping/>
  </p:clrMapOvr>
  <mc:AlternateContent xmlns:mc="http://schemas.openxmlformats.org/markup-compatibility/2006">
    <mc:Choice xmlns:p14="http://schemas.microsoft.com/office/powerpoint/2010/main" Requires="p14">
      <p:transition spd="slow" p14:dur="2000" advTm="36492"/>
    </mc:Choice>
    <mc:Fallback>
      <p:transition spd="slow" advTm="364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4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slide 13">
            <a:hlinkClick r:id="" action="ppaction://media"/>
            <a:extLst>
              <a:ext uri="{FF2B5EF4-FFF2-40B4-BE49-F238E27FC236}">
                <a16:creationId xmlns:a16="http://schemas.microsoft.com/office/drawing/2014/main" id="{D446BC12-377D-CA3A-8F10-94FF3673A814}"/>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4142671" y="6589751"/>
            <a:ext cx="487363" cy="487363"/>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7389"/>
    </mc:Choice>
    <mc:Fallback>
      <p:transition spd="slow" advTm="373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38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457200" lvl="1" indent="0" algn="l" rtl="0">
              <a:lnSpc>
                <a:spcPct val="90000"/>
              </a:lnSpc>
              <a:spcBef>
                <a:spcPts val="0"/>
              </a:spcBef>
              <a:spcAft>
                <a:spcPts val="0"/>
              </a:spcAft>
              <a:buClr>
                <a:schemeClr val="lt1"/>
              </a:buClr>
              <a:buSzPts val="2000"/>
              <a:buNone/>
            </a:pPr>
            <a:r>
              <a:rPr lang="en-US" sz="1600" dirty="0" err="1"/>
              <a:t>DevSecOps</a:t>
            </a:r>
            <a:r>
              <a:rPr lang="en-US" sz="1600" dirty="0"/>
              <a:t> Pipeline and Tools: </a:t>
            </a:r>
          </a:p>
          <a:p>
            <a:pPr marL="685800" lvl="1" indent="-228600" algn="l" rtl="0">
              <a:lnSpc>
                <a:spcPct val="90000"/>
              </a:lnSpc>
              <a:spcBef>
                <a:spcPts val="0"/>
              </a:spcBef>
              <a:spcAft>
                <a:spcPts val="0"/>
              </a:spcAft>
              <a:buClr>
                <a:schemeClr val="lt1"/>
              </a:buClr>
              <a:buSzPts val="2000"/>
              <a:buChar char="•"/>
            </a:pPr>
            <a:r>
              <a:rPr lang="en-US" sz="1600" dirty="0"/>
              <a:t>Development – </a:t>
            </a:r>
            <a:r>
              <a:rPr lang="en-US" sz="1600" dirty="0" err="1"/>
              <a:t>Cppcheck</a:t>
            </a:r>
            <a:r>
              <a:rPr lang="en-US" sz="1600" dirty="0"/>
              <a:t> and Clang-Tidy catch errors early in the coding phase.</a:t>
            </a:r>
          </a:p>
          <a:p>
            <a:pPr marL="685800" lvl="1" indent="-228600" algn="l" rtl="0">
              <a:lnSpc>
                <a:spcPct val="90000"/>
              </a:lnSpc>
              <a:spcBef>
                <a:spcPts val="0"/>
              </a:spcBef>
              <a:spcAft>
                <a:spcPts val="0"/>
              </a:spcAft>
              <a:buClr>
                <a:schemeClr val="lt1"/>
              </a:buClr>
              <a:buSzPts val="2000"/>
              <a:buChar char="•"/>
            </a:pPr>
            <a:r>
              <a:rPr lang="en-US" sz="1600" dirty="0"/>
              <a:t>Build – Compiler flags (-Wall, -</a:t>
            </a:r>
            <a:r>
              <a:rPr lang="en-US" sz="1600" dirty="0" err="1"/>
              <a:t>Werror</a:t>
            </a:r>
            <a:r>
              <a:rPr lang="en-US" sz="1600" dirty="0"/>
              <a:t>, -</a:t>
            </a:r>
            <a:r>
              <a:rPr lang="en-US" sz="1600" dirty="0" err="1"/>
              <a:t>fsanitize</a:t>
            </a:r>
            <a:r>
              <a:rPr lang="en-US" sz="1600" dirty="0"/>
              <a:t>) enforce secure builds.</a:t>
            </a:r>
          </a:p>
          <a:p>
            <a:pPr marL="685800" lvl="1" indent="-228600" algn="l" rtl="0">
              <a:lnSpc>
                <a:spcPct val="90000"/>
              </a:lnSpc>
              <a:spcBef>
                <a:spcPts val="0"/>
              </a:spcBef>
              <a:spcAft>
                <a:spcPts val="0"/>
              </a:spcAft>
              <a:buClr>
                <a:schemeClr val="lt1"/>
              </a:buClr>
              <a:buSzPts val="2000"/>
              <a:buChar char="•"/>
            </a:pPr>
            <a:r>
              <a:rPr lang="en-US" sz="1600" dirty="0"/>
              <a:t>Test – Visual Studio Test Framework automates unit/integration tests.</a:t>
            </a:r>
          </a:p>
          <a:p>
            <a:pPr marL="685800" lvl="1" indent="-228600" algn="l" rtl="0">
              <a:lnSpc>
                <a:spcPct val="90000"/>
              </a:lnSpc>
              <a:spcBef>
                <a:spcPts val="0"/>
              </a:spcBef>
              <a:spcAft>
                <a:spcPts val="0"/>
              </a:spcAft>
              <a:buClr>
                <a:schemeClr val="lt1"/>
              </a:buClr>
              <a:buSzPts val="2000"/>
              <a:buChar char="•"/>
            </a:pPr>
            <a:r>
              <a:rPr lang="en-US" sz="1600" dirty="0"/>
              <a:t>Release – Secure configurations are applied during deployment.</a:t>
            </a:r>
          </a:p>
          <a:p>
            <a:pPr marL="685800" lvl="1" indent="-228600" algn="l" rtl="0">
              <a:lnSpc>
                <a:spcPct val="90000"/>
              </a:lnSpc>
              <a:spcBef>
                <a:spcPts val="0"/>
              </a:spcBef>
              <a:spcAft>
                <a:spcPts val="0"/>
              </a:spcAft>
              <a:buClr>
                <a:schemeClr val="lt1"/>
              </a:buClr>
              <a:buSzPts val="2000"/>
              <a:buChar char="•"/>
            </a:pPr>
            <a:r>
              <a:rPr lang="en-US" sz="1600" dirty="0"/>
              <a:t>Deploy and Operate – Runtime monitoring tools track anomalies post-release.</a:t>
            </a:r>
          </a:p>
          <a:p>
            <a:pPr marL="685800" lvl="1" indent="-228600" algn="l" rtl="0">
              <a:lnSpc>
                <a:spcPct val="90000"/>
              </a:lnSpc>
              <a:spcBef>
                <a:spcPts val="0"/>
              </a:spcBef>
              <a:spcAft>
                <a:spcPts val="0"/>
              </a:spcAft>
              <a:buClr>
                <a:schemeClr val="lt1"/>
              </a:buClr>
              <a:buSzPts val="2000"/>
              <a:buChar char="•"/>
            </a:pPr>
            <a:endParaRPr lang="en-US" sz="1600" dirty="0"/>
          </a:p>
          <a:p>
            <a:pPr marL="457200" lvl="1" indent="0" algn="l" rtl="0">
              <a:lnSpc>
                <a:spcPct val="90000"/>
              </a:lnSpc>
              <a:spcBef>
                <a:spcPts val="0"/>
              </a:spcBef>
              <a:spcAft>
                <a:spcPts val="0"/>
              </a:spcAft>
              <a:buClr>
                <a:schemeClr val="lt1"/>
              </a:buClr>
              <a:buSzPts val="2000"/>
              <a:buNone/>
            </a:pPr>
            <a:r>
              <a:rPr lang="en-US" sz="1600" dirty="0"/>
              <a:t>Tool Summary by Design Stage:</a:t>
            </a:r>
          </a:p>
          <a:p>
            <a:pPr marL="742950" lvl="1" indent="-285750">
              <a:spcBef>
                <a:spcPts val="0"/>
              </a:spcBef>
              <a:buSzPts val="2000"/>
            </a:pPr>
            <a:r>
              <a:rPr lang="en-US" sz="1600" dirty="0"/>
              <a:t>Plan – Security policies defined and reviewed.</a:t>
            </a:r>
          </a:p>
          <a:p>
            <a:pPr marL="742950" lvl="1" indent="-285750">
              <a:spcBef>
                <a:spcPts val="0"/>
              </a:spcBef>
              <a:buSzPts val="2000"/>
            </a:pPr>
            <a:r>
              <a:rPr lang="en-US" sz="1600" dirty="0"/>
              <a:t>Develop – Static analysis tools (</a:t>
            </a:r>
            <a:r>
              <a:rPr lang="en-US" sz="1600" dirty="0" err="1"/>
              <a:t>Cppcheck</a:t>
            </a:r>
            <a:r>
              <a:rPr lang="en-US" sz="1600" dirty="0"/>
              <a:t>, Clang-Tidy) used on commit.</a:t>
            </a:r>
          </a:p>
          <a:p>
            <a:pPr marL="742950" lvl="1" indent="-285750">
              <a:spcBef>
                <a:spcPts val="0"/>
              </a:spcBef>
              <a:buSzPts val="2000"/>
            </a:pPr>
            <a:r>
              <a:rPr lang="en-US" sz="1600" dirty="0"/>
              <a:t>Build – Compiler flags applied; secure builds enforced.</a:t>
            </a:r>
          </a:p>
          <a:p>
            <a:pPr marL="742950" lvl="1" indent="-285750">
              <a:spcBef>
                <a:spcPts val="0"/>
              </a:spcBef>
              <a:buSzPts val="2000"/>
            </a:pPr>
            <a:r>
              <a:rPr lang="en-US" sz="1600" dirty="0"/>
              <a:t>Test – Automated tests run; validation of secure code.</a:t>
            </a:r>
          </a:p>
          <a:p>
            <a:pPr marL="742950" lvl="1" indent="-285750">
              <a:spcBef>
                <a:spcPts val="0"/>
              </a:spcBef>
              <a:buSzPts val="2000"/>
            </a:pPr>
            <a:r>
              <a:rPr lang="en-US" sz="1600" dirty="0"/>
              <a:t>Release – Deployment scripts apply secure configurations.</a:t>
            </a:r>
          </a:p>
          <a:p>
            <a:pPr marL="742950" lvl="1" indent="-285750">
              <a:spcBef>
                <a:spcPts val="0"/>
              </a:spcBef>
              <a:buSzPts val="2000"/>
            </a:pPr>
            <a:r>
              <a:rPr lang="en-US" sz="1600" dirty="0"/>
              <a:t>Deploy – Secure images deployed; container security tools used.</a:t>
            </a:r>
          </a:p>
          <a:p>
            <a:pPr marL="742950" lvl="1" indent="-285750">
              <a:spcBef>
                <a:spcPts val="0"/>
              </a:spcBef>
              <a:buSzPts val="2000"/>
            </a:pPr>
            <a:r>
              <a:rPr lang="en-US" sz="1600" dirty="0"/>
              <a:t>Operate – Runtime logging, monitoring, and alerts active.</a:t>
            </a:r>
          </a:p>
          <a:p>
            <a:pPr marL="742950" lvl="1" indent="-285750">
              <a:spcBef>
                <a:spcPts val="0"/>
              </a:spcBef>
              <a:buSzPts val="2000"/>
            </a:pPr>
            <a:r>
              <a:rPr lang="en-US" sz="1600" dirty="0"/>
              <a:t>Monitor – Feedback loops ensure continuous improvement.</a:t>
            </a:r>
          </a:p>
          <a:p>
            <a:pPr marL="457200" lvl="1" indent="0" algn="l" rtl="0">
              <a:lnSpc>
                <a:spcPct val="90000"/>
              </a:lnSpc>
              <a:spcBef>
                <a:spcPts val="0"/>
              </a:spcBef>
              <a:spcAft>
                <a:spcPts val="0"/>
              </a:spcAft>
              <a:buClr>
                <a:schemeClr val="lt1"/>
              </a:buClr>
              <a:buSzPts val="2000"/>
              <a:buNone/>
            </a:pPr>
            <a:endParaRPr lang="en-US"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slide 14">
            <a:hlinkClick r:id="" action="ppaction://media"/>
            <a:extLst>
              <a:ext uri="{FF2B5EF4-FFF2-40B4-BE49-F238E27FC236}">
                <a16:creationId xmlns:a16="http://schemas.microsoft.com/office/drawing/2014/main" id="{518F0D69-A12A-AA0F-0F11-18AE4CF20FA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3278043" y="6623544"/>
            <a:ext cx="487363" cy="487363"/>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7943"/>
    </mc:Choice>
    <mc:Fallback>
      <p:transition spd="slow" advTm="579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94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342900">
              <a:spcBef>
                <a:spcPts val="0"/>
              </a:spcBef>
              <a:buSzPts val="2000"/>
            </a:pPr>
            <a:r>
              <a:rPr lang="en-US" sz="2000" dirty="0"/>
              <a:t>Problems:</a:t>
            </a:r>
          </a:p>
          <a:p>
            <a:pPr marL="0" lvl="0" indent="0" algn="l" rtl="0">
              <a:lnSpc>
                <a:spcPct val="90000"/>
              </a:lnSpc>
              <a:spcBef>
                <a:spcPts val="0"/>
              </a:spcBef>
              <a:spcAft>
                <a:spcPts val="0"/>
              </a:spcAft>
              <a:buClr>
                <a:schemeClr val="lt1"/>
              </a:buClr>
              <a:buSzPts val="2000"/>
              <a:buNone/>
            </a:pPr>
            <a:r>
              <a:rPr lang="en-US" sz="2000" dirty="0"/>
              <a:t>	- Outdated legacy code and delayed vulnerability patches</a:t>
            </a:r>
          </a:p>
          <a:p>
            <a:pPr marL="0" lvl="0" indent="0" algn="l" rtl="0">
              <a:lnSpc>
                <a:spcPct val="90000"/>
              </a:lnSpc>
              <a:spcBef>
                <a:spcPts val="0"/>
              </a:spcBef>
              <a:spcAft>
                <a:spcPts val="0"/>
              </a:spcAft>
              <a:buClr>
                <a:schemeClr val="lt1"/>
              </a:buClr>
              <a:buSzPts val="2000"/>
              <a:buNone/>
            </a:pPr>
            <a:r>
              <a:rPr lang="en-US" sz="2000" dirty="0"/>
              <a:t>	- Irregular enforcement of secure coding practices</a:t>
            </a:r>
          </a:p>
          <a:p>
            <a:pPr marL="0" lvl="0" indent="0" algn="l" rtl="0">
              <a:lnSpc>
                <a:spcPct val="90000"/>
              </a:lnSpc>
              <a:spcBef>
                <a:spcPts val="0"/>
              </a:spcBef>
              <a:spcAft>
                <a:spcPts val="0"/>
              </a:spcAft>
              <a:buClr>
                <a:schemeClr val="lt1"/>
              </a:buClr>
              <a:buSzPts val="2000"/>
              <a:buNone/>
            </a:pPr>
            <a:r>
              <a:rPr lang="en-US" sz="2000" dirty="0"/>
              <a:t>	- Insufficient runtime threat visibility</a:t>
            </a:r>
          </a:p>
          <a:p>
            <a:pPr marL="0" lvl="0" indent="0" algn="l" rtl="0">
              <a:lnSpc>
                <a:spcPct val="90000"/>
              </a:lnSpc>
              <a:spcBef>
                <a:spcPts val="0"/>
              </a:spcBef>
              <a:spcAft>
                <a:spcPts val="0"/>
              </a:spcAft>
              <a:buClr>
                <a:schemeClr val="lt1"/>
              </a:buClr>
              <a:buSzPts val="2000"/>
              <a:buNone/>
            </a:pPr>
            <a:endParaRPr lang="en-US" sz="2000" dirty="0"/>
          </a:p>
          <a:p>
            <a:pPr marL="342900" lvl="0" algn="l" rtl="0">
              <a:lnSpc>
                <a:spcPct val="90000"/>
              </a:lnSpc>
              <a:spcBef>
                <a:spcPts val="0"/>
              </a:spcBef>
              <a:spcAft>
                <a:spcPts val="0"/>
              </a:spcAft>
              <a:buClr>
                <a:schemeClr val="lt1"/>
              </a:buClr>
              <a:buSzPts val="2000"/>
              <a:buFont typeface="Arial" panose="020B0604020202020204" pitchFamily="34" charset="0"/>
              <a:buChar char="•"/>
            </a:pPr>
            <a:r>
              <a:rPr lang="en-US" sz="2000" dirty="0"/>
              <a:t>Risks of Inaction:</a:t>
            </a:r>
          </a:p>
          <a:p>
            <a:pPr marL="0" lvl="0" indent="0" algn="l" rtl="0">
              <a:lnSpc>
                <a:spcPct val="90000"/>
              </a:lnSpc>
              <a:spcBef>
                <a:spcPts val="0"/>
              </a:spcBef>
              <a:spcAft>
                <a:spcPts val="0"/>
              </a:spcAft>
              <a:buClr>
                <a:schemeClr val="lt1"/>
              </a:buClr>
              <a:buSzPts val="2000"/>
              <a:buNone/>
            </a:pPr>
            <a:r>
              <a:rPr lang="en-US" sz="2000" dirty="0"/>
              <a:t>	- Security breaches and data loss</a:t>
            </a:r>
          </a:p>
          <a:p>
            <a:pPr marL="0" lvl="0" indent="0" algn="l" rtl="0">
              <a:lnSpc>
                <a:spcPct val="90000"/>
              </a:lnSpc>
              <a:spcBef>
                <a:spcPts val="0"/>
              </a:spcBef>
              <a:spcAft>
                <a:spcPts val="0"/>
              </a:spcAft>
              <a:buClr>
                <a:schemeClr val="lt1"/>
              </a:buClr>
              <a:buSzPts val="2000"/>
              <a:buNone/>
            </a:pPr>
            <a:r>
              <a:rPr lang="en-US" sz="2000" dirty="0"/>
              <a:t>	- Escalating costs for future remediation</a:t>
            </a:r>
          </a:p>
          <a:p>
            <a:pPr marL="0" lvl="0" indent="0" algn="l" rtl="0">
              <a:lnSpc>
                <a:spcPct val="90000"/>
              </a:lnSpc>
              <a:spcBef>
                <a:spcPts val="0"/>
              </a:spcBef>
              <a:spcAft>
                <a:spcPts val="0"/>
              </a:spcAft>
              <a:buClr>
                <a:schemeClr val="lt1"/>
              </a:buClr>
              <a:buSzPts val="2000"/>
              <a:buNone/>
            </a:pPr>
            <a:r>
              <a:rPr lang="en-US" sz="2000" dirty="0"/>
              <a:t>	- Potential legal and reputational fallout</a:t>
            </a:r>
          </a:p>
          <a:p>
            <a:pPr marL="0" lvl="0" indent="0" algn="l" rtl="0">
              <a:lnSpc>
                <a:spcPct val="90000"/>
              </a:lnSpc>
              <a:spcBef>
                <a:spcPts val="0"/>
              </a:spcBef>
              <a:spcAft>
                <a:spcPts val="0"/>
              </a:spcAft>
              <a:buClr>
                <a:schemeClr val="lt1"/>
              </a:buClr>
              <a:buSzPts val="2000"/>
              <a:buNone/>
            </a:pPr>
            <a:endParaRPr lang="en-US" sz="2000" dirty="0"/>
          </a:p>
          <a:p>
            <a:pPr marL="342900">
              <a:spcBef>
                <a:spcPts val="0"/>
              </a:spcBef>
              <a:buSzPts val="2000"/>
            </a:pPr>
            <a:r>
              <a:rPr lang="en-US" sz="2000" dirty="0"/>
              <a:t>Benefits of Immediate Action:</a:t>
            </a:r>
          </a:p>
          <a:p>
            <a:pPr marL="0" indent="0">
              <a:spcBef>
                <a:spcPts val="0"/>
              </a:spcBef>
              <a:buSzPts val="2000"/>
              <a:buNone/>
            </a:pPr>
            <a:r>
              <a:rPr lang="en-US" sz="2000" dirty="0"/>
              <a:t>	- Faster vulnerability response and resolution</a:t>
            </a:r>
          </a:p>
          <a:p>
            <a:pPr marL="0" indent="0">
              <a:spcBef>
                <a:spcPts val="0"/>
              </a:spcBef>
              <a:buSzPts val="2000"/>
              <a:buNone/>
            </a:pPr>
            <a:r>
              <a:rPr lang="en-US" sz="2000" dirty="0"/>
              <a:t>	- Stronger code integrity and operational reliability</a:t>
            </a:r>
          </a:p>
          <a:p>
            <a:pPr marL="0" indent="0">
              <a:spcBef>
                <a:spcPts val="0"/>
              </a:spcBef>
              <a:buSzPts val="2000"/>
              <a:buNone/>
            </a:pPr>
            <a:r>
              <a:rPr lang="en-US" sz="2000" dirty="0"/>
              <a:t>	- Enhanced compliance and organizational trust</a:t>
            </a:r>
          </a:p>
          <a:p>
            <a:pPr marL="0" indent="0">
              <a:spcBef>
                <a:spcPts val="0"/>
              </a:spcBef>
              <a:buSzPts val="2000"/>
              <a:buNone/>
            </a:pPr>
            <a:endParaRPr lang="en-US" sz="2000" dirty="0"/>
          </a:p>
          <a:p>
            <a:pPr marL="0" indent="0">
              <a:spcBef>
                <a:spcPts val="0"/>
              </a:spcBef>
              <a:buSzPts val="2000"/>
              <a:buNone/>
            </a:pPr>
            <a:endParaRPr lang="en-US" sz="2000"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slide 15">
            <a:hlinkClick r:id="" action="ppaction://media"/>
            <a:extLst>
              <a:ext uri="{FF2B5EF4-FFF2-40B4-BE49-F238E27FC236}">
                <a16:creationId xmlns:a16="http://schemas.microsoft.com/office/drawing/2014/main" id="{04E7DD34-65AB-EA7D-CE4A-9370C80D3B4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3468650" y="6400829"/>
            <a:ext cx="487363" cy="487363"/>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7229"/>
    </mc:Choice>
    <mc:Fallback>
      <p:transition spd="slow" advTm="372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2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914400" lvl="2" indent="0">
              <a:spcBef>
                <a:spcPts val="0"/>
              </a:spcBef>
              <a:buNone/>
            </a:pPr>
            <a:r>
              <a:rPr lang="en-US" sz="1400" dirty="0"/>
              <a:t>Policy Gaps Identified:</a:t>
            </a:r>
          </a:p>
          <a:p>
            <a:pPr marL="1200150" lvl="2" indent="-285750">
              <a:spcBef>
                <a:spcPts val="0"/>
              </a:spcBef>
            </a:pPr>
            <a:r>
              <a:rPr lang="en-US" sz="1400" dirty="0"/>
              <a:t>No real-time threat intelligence or monitoring integration</a:t>
            </a:r>
          </a:p>
          <a:p>
            <a:pPr marL="1200150" lvl="2" indent="-285750">
              <a:spcBef>
                <a:spcPts val="0"/>
              </a:spcBef>
            </a:pPr>
            <a:r>
              <a:rPr lang="en-US" sz="1400" dirty="0"/>
              <a:t>Inconsistent application of secure coding standards</a:t>
            </a:r>
          </a:p>
          <a:p>
            <a:pPr marL="1200150" lvl="2" indent="-285750">
              <a:spcBef>
                <a:spcPts val="0"/>
              </a:spcBef>
            </a:pPr>
            <a:r>
              <a:rPr lang="en-US" sz="1400" dirty="0"/>
              <a:t>Lack of automated enforcement tools in CI/CD pipelines</a:t>
            </a:r>
          </a:p>
          <a:p>
            <a:pPr marL="1200150" lvl="2" indent="-285750">
              <a:spcBef>
                <a:spcPts val="0"/>
              </a:spcBef>
            </a:pPr>
            <a:r>
              <a:rPr lang="en-US" sz="1400" dirty="0"/>
              <a:t>Limited developer training on modern threat vectors</a:t>
            </a:r>
          </a:p>
          <a:p>
            <a:pPr marL="1200150" lvl="2" indent="-285750">
              <a:spcBef>
                <a:spcPts val="0"/>
              </a:spcBef>
            </a:pPr>
            <a:endParaRPr lang="en-US" sz="1400" dirty="0"/>
          </a:p>
          <a:p>
            <a:pPr marL="914400" lvl="2" indent="0">
              <a:spcBef>
                <a:spcPts val="0"/>
              </a:spcBef>
              <a:buNone/>
            </a:pPr>
            <a:r>
              <a:rPr lang="en-US" sz="1400" dirty="0"/>
              <a:t>Recommended Solutions:</a:t>
            </a:r>
          </a:p>
          <a:p>
            <a:pPr marL="1200150" lvl="2" indent="-285750">
              <a:spcBef>
                <a:spcPts val="0"/>
              </a:spcBef>
            </a:pPr>
            <a:r>
              <a:rPr lang="en-US" sz="1400" dirty="0"/>
              <a:t>Integrate runtime application self-protection (RASP) and SIEM tools</a:t>
            </a:r>
          </a:p>
          <a:p>
            <a:pPr marL="1200150" lvl="2" indent="-285750">
              <a:spcBef>
                <a:spcPts val="0"/>
              </a:spcBef>
            </a:pPr>
            <a:r>
              <a:rPr lang="en-US" sz="1400" dirty="0"/>
              <a:t>Standardize coding practice through CI-integrated linters and SAST tools</a:t>
            </a:r>
          </a:p>
          <a:p>
            <a:pPr marL="1200150" lvl="2" indent="-285750">
              <a:spcBef>
                <a:spcPts val="0"/>
              </a:spcBef>
            </a:pPr>
            <a:r>
              <a:rPr lang="en-US" sz="1400" dirty="0"/>
              <a:t>Expand policy automation through pipeline hooks and pre-commit checks</a:t>
            </a:r>
          </a:p>
          <a:p>
            <a:pPr marL="1200150" lvl="2" indent="-285750">
              <a:spcBef>
                <a:spcPts val="0"/>
              </a:spcBef>
            </a:pPr>
            <a:r>
              <a:rPr lang="en-US" sz="1400" dirty="0"/>
              <a:t>Conduct regular developer training and simulated breach scenarios</a:t>
            </a:r>
          </a:p>
          <a:p>
            <a:pPr marL="1200150" lvl="2" indent="-285750">
              <a:spcBef>
                <a:spcPts val="0"/>
              </a:spcBef>
            </a:pPr>
            <a:endParaRPr sz="1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slide 16">
            <a:hlinkClick r:id="" action="ppaction://media"/>
            <a:extLst>
              <a:ext uri="{FF2B5EF4-FFF2-40B4-BE49-F238E27FC236}">
                <a16:creationId xmlns:a16="http://schemas.microsoft.com/office/drawing/2014/main" id="{A147A00F-0E6A-69C2-CBBA-2BA8D82406B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3143279" y="6513878"/>
            <a:ext cx="487363" cy="487363"/>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8335"/>
    </mc:Choice>
    <mc:Fallback>
      <p:transition spd="slow" advTm="283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33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Adopt OWASP Secure Coding Practices to mitigate common vulnerabilities</a:t>
            </a:r>
          </a:p>
          <a:p>
            <a:pPr marL="228600" lvl="0" indent="-228600" algn="l" rtl="0">
              <a:lnSpc>
                <a:spcPct val="90000"/>
              </a:lnSpc>
              <a:spcBef>
                <a:spcPts val="0"/>
              </a:spcBef>
              <a:spcAft>
                <a:spcPts val="0"/>
              </a:spcAft>
              <a:buClr>
                <a:schemeClr val="lt1"/>
              </a:buClr>
              <a:buSzPts val="2200"/>
              <a:buChar char="•"/>
            </a:pPr>
            <a:r>
              <a:rPr lang="en-US" sz="1800" dirty="0"/>
              <a:t>Enforce continuous integration with security checks using SAST/DAST tools</a:t>
            </a:r>
          </a:p>
          <a:p>
            <a:pPr marL="228600" lvl="0" indent="-228600" algn="l" rtl="0">
              <a:lnSpc>
                <a:spcPct val="90000"/>
              </a:lnSpc>
              <a:spcBef>
                <a:spcPts val="0"/>
              </a:spcBef>
              <a:spcAft>
                <a:spcPts val="0"/>
              </a:spcAft>
              <a:buClr>
                <a:schemeClr val="lt1"/>
              </a:buClr>
              <a:buSzPts val="2200"/>
              <a:buChar char="•"/>
            </a:pPr>
            <a:r>
              <a:rPr lang="en-US" sz="1800" dirty="0"/>
              <a:t>Standardize secure configuration management (e.g., CIS Benchmarks)</a:t>
            </a:r>
            <a:br>
              <a:rPr lang="en-US" sz="1800" dirty="0"/>
            </a:br>
            <a:r>
              <a:rPr lang="en-US" sz="1800" dirty="0"/>
              <a:t>Implement secure development lifecycle (SDLC) practices</a:t>
            </a:r>
          </a:p>
          <a:p>
            <a:pPr marL="228600" lvl="0" indent="-228600" algn="l" rtl="0">
              <a:lnSpc>
                <a:spcPct val="90000"/>
              </a:lnSpc>
              <a:spcBef>
                <a:spcPts val="0"/>
              </a:spcBef>
              <a:spcAft>
                <a:spcPts val="0"/>
              </a:spcAft>
              <a:buClr>
                <a:schemeClr val="lt1"/>
              </a:buClr>
              <a:buSzPts val="2200"/>
              <a:buChar char="•"/>
            </a:pPr>
            <a:r>
              <a:rPr lang="en-US" sz="1800" dirty="0"/>
              <a:t>Adopt minimum privilege and zero-trust standards organization-wide</a:t>
            </a:r>
            <a:endParaRPr sz="18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slide 17">
            <a:hlinkClick r:id="" action="ppaction://media"/>
            <a:extLst>
              <a:ext uri="{FF2B5EF4-FFF2-40B4-BE49-F238E27FC236}">
                <a16:creationId xmlns:a16="http://schemas.microsoft.com/office/drawing/2014/main" id="{C620643C-6096-5053-5A48-99F5430D0D8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3143865" y="6506845"/>
            <a:ext cx="487363" cy="487363"/>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6726"/>
    </mc:Choice>
    <mc:Fallback>
      <p:transition spd="slow" advTm="467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72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spcBef>
                <a:spcPts val="0"/>
              </a:spcBef>
              <a:buSzPts val="2200"/>
            </a:pPr>
            <a:r>
              <a:rPr lang="en-US" dirty="0"/>
              <a:t>OWASP Foundation. (2022). </a:t>
            </a:r>
            <a:r>
              <a:rPr lang="en-US" i="1" dirty="0"/>
              <a:t>OWASP Secure Coding Practices – Quick Reference Guide (v2.0.1)</a:t>
            </a:r>
            <a:r>
              <a:rPr lang="en-US" dirty="0"/>
              <a:t>. </a:t>
            </a:r>
            <a:r>
              <a:rPr lang="en-US" dirty="0">
                <a:hlinkClick r:id="rId6"/>
              </a:rPr>
              <a:t>https://owasp.org/www-project-secure-coding-practices-quick-reference-guide/</a:t>
            </a:r>
            <a:endParaRPr lang="en-US" dirty="0"/>
          </a:p>
          <a:p>
            <a:pPr marL="228600" lvl="0" indent="-228600">
              <a:spcBef>
                <a:spcPts val="0"/>
              </a:spcBef>
              <a:buSzPts val="2200"/>
            </a:pPr>
            <a:r>
              <a:rPr lang="en-US" dirty="0" err="1"/>
              <a:t>SourceForge</a:t>
            </a:r>
            <a:r>
              <a:rPr lang="en-US" dirty="0"/>
              <a:t>. (2025). </a:t>
            </a:r>
            <a:r>
              <a:rPr lang="en-US" i="1" dirty="0" err="1"/>
              <a:t>Cppcheck</a:t>
            </a:r>
            <a:r>
              <a:rPr lang="en-US" i="1" dirty="0"/>
              <a:t>: A tool for static C/C++ code analysis</a:t>
            </a:r>
            <a:r>
              <a:rPr lang="en-US" dirty="0"/>
              <a:t>. </a:t>
            </a:r>
            <a:r>
              <a:rPr lang="en-US" dirty="0">
                <a:hlinkClick r:id="rId7"/>
              </a:rPr>
              <a:t>https://cppcheck.sourceforge.io/manual.pdf</a:t>
            </a:r>
            <a:endParaRPr lang="en-US" dirty="0"/>
          </a:p>
          <a:p>
            <a:pPr marL="228600" lvl="0" indent="-228600">
              <a:spcBef>
                <a:spcPts val="0"/>
              </a:spcBef>
              <a:buSzPts val="2200"/>
            </a:pPr>
            <a:r>
              <a:rPr lang="nn-NO" dirty="0"/>
              <a:t>Microsoft. (2021, August 3). </a:t>
            </a:r>
            <a:r>
              <a:rPr lang="nn-NO" i="1" dirty="0"/>
              <a:t>Code analysis for C/C++ overview</a:t>
            </a:r>
            <a:r>
              <a:rPr lang="nn-NO" dirty="0"/>
              <a:t>. </a:t>
            </a:r>
            <a:r>
              <a:rPr lang="nn-NO" dirty="0">
                <a:hlinkClick r:id="rId8"/>
              </a:rPr>
              <a:t>https://learn.microsoft.com/en-us/cpp/code-quality/code-analysis-for-c-cpp-overview?view=msvc-170</a:t>
            </a:r>
            <a:endParaRPr lang="nn-NO" dirty="0"/>
          </a:p>
          <a:p>
            <a:pPr marL="228600" lvl="0" indent="-228600">
              <a:spcBef>
                <a:spcPts val="0"/>
              </a:spcBef>
              <a:buSzPts val="2200"/>
            </a:pPr>
            <a:r>
              <a:rPr lang="en-US" dirty="0"/>
              <a:t>Red Hat. (n.d.). </a:t>
            </a:r>
            <a:r>
              <a:rPr lang="en-US" i="1" dirty="0"/>
              <a:t>What is </a:t>
            </a:r>
            <a:r>
              <a:rPr lang="en-US" i="1" dirty="0" err="1"/>
              <a:t>DevSecOps</a:t>
            </a:r>
            <a:r>
              <a:rPr lang="en-US" i="1" dirty="0"/>
              <a:t>?</a:t>
            </a:r>
            <a:r>
              <a:rPr lang="en-US" dirty="0"/>
              <a:t> </a:t>
            </a:r>
            <a:r>
              <a:rPr lang="en-US" dirty="0">
                <a:hlinkClick r:id="rId9"/>
              </a:rPr>
              <a:t>https://www.redhat.com/en/topics/devops/what-is-devsecops</a:t>
            </a:r>
            <a:endParaRPr lang="en-US" dirty="0"/>
          </a:p>
          <a:p>
            <a:pPr marL="228600" lvl="0" indent="-228600">
              <a:spcBef>
                <a:spcPts val="0"/>
              </a:spcBef>
              <a:buSzPts val="2200"/>
            </a:pPr>
            <a:r>
              <a:rPr lang="en-US" dirty="0"/>
              <a:t>Intel Corporation. (2022). </a:t>
            </a:r>
            <a:r>
              <a:rPr lang="en-US" i="1" dirty="0"/>
              <a:t>Intel® Software Guard Extensions (Intel® SGX)</a:t>
            </a:r>
            <a:r>
              <a:rPr lang="en-US" dirty="0"/>
              <a:t>. </a:t>
            </a:r>
            <a:r>
              <a:rPr lang="en-US">
                <a:hlinkClick r:id="rId10"/>
              </a:rPr>
              <a:t>https://www.intel.com/content/www/us/en/developer/tools/software-guard-extensions/overview.html</a:t>
            </a:r>
            <a:endParaRPr lang="en-US"/>
          </a:p>
          <a:p>
            <a:pPr marL="0" lvl="0" indent="0">
              <a:spcBef>
                <a:spcPts val="0"/>
              </a:spcBef>
              <a:buSzPts val="2200"/>
              <a:buNone/>
            </a:pPr>
            <a:endParaRPr dirty="0"/>
          </a:p>
        </p:txBody>
      </p:sp>
      <p:pic>
        <p:nvPicPr>
          <p:cNvPr id="239" name="Google Shape;239;p14" descr="Green Pace logo"/>
          <p:cNvPicPr preferRelativeResize="0"/>
          <p:nvPr/>
        </p:nvPicPr>
        <p:blipFill>
          <a:blip r:embed="rId11">
            <a:alphaModFix/>
          </a:blip>
          <a:stretch>
            <a:fillRect/>
          </a:stretch>
        </p:blipFill>
        <p:spPr>
          <a:xfrm>
            <a:off x="11084074" y="5440526"/>
            <a:ext cx="886601" cy="1149225"/>
          </a:xfrm>
          <a:prstGeom prst="rect">
            <a:avLst/>
          </a:prstGeom>
          <a:noFill/>
          <a:ln>
            <a:noFill/>
          </a:ln>
        </p:spPr>
      </p:pic>
      <p:pic>
        <p:nvPicPr>
          <p:cNvPr id="2" name="Slide 18">
            <a:hlinkClick r:id="" action="ppaction://media"/>
            <a:extLst>
              <a:ext uri="{FF2B5EF4-FFF2-40B4-BE49-F238E27FC236}">
                <a16:creationId xmlns:a16="http://schemas.microsoft.com/office/drawing/2014/main" id="{B1024BB0-8E12-9307-C3B9-D7250B569816}"/>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3060045" y="5630545"/>
            <a:ext cx="487363" cy="487363"/>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055"/>
    </mc:Choice>
    <mc:Fallback>
      <p:transition spd="slow" advTm="140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5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4" name="Text Placeholder 3">
            <a:extLst>
              <a:ext uri="{FF2B5EF4-FFF2-40B4-BE49-F238E27FC236}">
                <a16:creationId xmlns:a16="http://schemas.microsoft.com/office/drawing/2014/main" id="{E6562E86-6E7F-37F2-44FF-03F0A8540041}"/>
              </a:ext>
            </a:extLst>
          </p:cNvPr>
          <p:cNvSpPr>
            <a:spLocks noGrp="1"/>
          </p:cNvSpPr>
          <p:nvPr>
            <p:ph type="body" idx="1"/>
          </p:nvPr>
        </p:nvSpPr>
        <p:spPr/>
        <p:txBody>
          <a:bodyPr/>
          <a:lstStyle/>
          <a:p>
            <a:endParaRPr lang="en-US"/>
          </a:p>
        </p:txBody>
      </p:sp>
      <p:sp>
        <p:nvSpPr>
          <p:cNvPr id="5" name="Text Placeholder 4">
            <a:extLst>
              <a:ext uri="{FF2B5EF4-FFF2-40B4-BE49-F238E27FC236}">
                <a16:creationId xmlns:a16="http://schemas.microsoft.com/office/drawing/2014/main" id="{7F65E155-1B15-EF72-8AA9-9C53D63A16D7}"/>
              </a:ext>
            </a:extLst>
          </p:cNvPr>
          <p:cNvSpPr>
            <a:spLocks noGrp="1"/>
          </p:cNvSpPr>
          <p:nvPr>
            <p:ph type="body" idx="2"/>
          </p:nvPr>
        </p:nvSpPr>
        <p:spPr/>
        <p:txBody>
          <a:bodyPr/>
          <a:lstStyle/>
          <a:p>
            <a:r>
              <a:rPr lang="en-US" dirty="0"/>
              <a:t>Establishes a consistent and enforceable secure development policy</a:t>
            </a:r>
          </a:p>
          <a:p>
            <a:r>
              <a:rPr lang="en-US" dirty="0"/>
              <a:t>Codifies proven practices using ten core security principles</a:t>
            </a:r>
          </a:p>
          <a:p>
            <a:r>
              <a:rPr lang="en-US" dirty="0"/>
              <a:t>Reduces risk by applying a layered defense-in-depth strategy</a:t>
            </a:r>
          </a:p>
          <a:p>
            <a:r>
              <a:rPr lang="en-US" dirty="0"/>
              <a:t>Supports continuous improvement through integration with </a:t>
            </a:r>
            <a:r>
              <a:rPr lang="en-US" dirty="0" err="1"/>
              <a:t>DevSecOps</a:t>
            </a:r>
            <a:endParaRPr lang="en-US"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221325" y="2194560"/>
            <a:ext cx="5801309" cy="4024124"/>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7" name="slide 2">
            <a:hlinkClick r:id="" action="ppaction://media"/>
            <a:extLst>
              <a:ext uri="{FF2B5EF4-FFF2-40B4-BE49-F238E27FC236}">
                <a16:creationId xmlns:a16="http://schemas.microsoft.com/office/drawing/2014/main" id="{DD501A01-599F-FF88-6892-B58ABD6805E4}"/>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3395325" y="6370637"/>
            <a:ext cx="487363" cy="487363"/>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024"/>
    </mc:Choice>
    <mc:Fallback>
      <p:transition spd="slow" advTm="90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44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sp>
        <p:nvSpPr>
          <p:cNvPr id="2" name="Text Placeholder 1">
            <a:extLst>
              <a:ext uri="{FF2B5EF4-FFF2-40B4-BE49-F238E27FC236}">
                <a16:creationId xmlns:a16="http://schemas.microsoft.com/office/drawing/2014/main" id="{89737719-3300-7AAE-6CC1-139DB5E6132E}"/>
              </a:ext>
            </a:extLst>
          </p:cNvPr>
          <p:cNvSpPr>
            <a:spLocks noGrp="1"/>
          </p:cNvSpPr>
          <p:nvPr>
            <p:ph type="body" idx="1"/>
          </p:nvPr>
        </p:nvSpPr>
        <p:spPr/>
        <p:txBody>
          <a:bodyPr/>
          <a:lstStyle/>
          <a:p>
            <a:endParaRPr lang="en-US" dirty="0"/>
          </a:p>
        </p:txBody>
      </p:sp>
      <p:graphicFrame>
        <p:nvGraphicFramePr>
          <p:cNvPr id="161" name="Google Shape;161;p4" descr="Alt text required"/>
          <p:cNvGraphicFramePr/>
          <p:nvPr>
            <p:extLst>
              <p:ext uri="{D42A27DB-BD31-4B8C-83A1-F6EECF244321}">
                <p14:modId xmlns:p14="http://schemas.microsoft.com/office/powerpoint/2010/main" val="972301935"/>
              </p:ext>
            </p:extLst>
          </p:nvPr>
        </p:nvGraphicFramePr>
        <p:xfrm>
          <a:off x="1344245" y="1891323"/>
          <a:ext cx="9659816" cy="4853354"/>
        </p:xfrm>
        <a:graphic>
          <a:graphicData uri="http://schemas.openxmlformats.org/drawingml/2006/table">
            <a:tbl>
              <a:tblPr firstRow="1" firstCol="1">
                <a:noFill/>
                <a:tableStyleId>{802198C4-3087-4945-87E3-76CBB3509B7E}</a:tableStyleId>
              </a:tblPr>
              <a:tblGrid>
                <a:gridCol w="4857632">
                  <a:extLst>
                    <a:ext uri="{9D8B030D-6E8A-4147-A177-3AD203B41FA5}">
                      <a16:colId xmlns:a16="http://schemas.microsoft.com/office/drawing/2014/main" val="20000"/>
                    </a:ext>
                  </a:extLst>
                </a:gridCol>
                <a:gridCol w="4802184">
                  <a:extLst>
                    <a:ext uri="{9D8B030D-6E8A-4147-A177-3AD203B41FA5}">
                      <a16:colId xmlns:a16="http://schemas.microsoft.com/office/drawing/2014/main" val="20001"/>
                    </a:ext>
                  </a:extLst>
                </a:gridCol>
              </a:tblGrid>
              <a:tr h="3000443">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STD-009-CPP</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STD-006-CPP</a:t>
                      </a:r>
                      <a:endParaRPr sz="20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STD-002-CPP</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STD-003-CPP</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STD-004-CPP</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STD-005-CPP</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STD-007-CPP</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STD-008-CPP</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STD-010-CPP</a:t>
                      </a:r>
                      <a:endParaRPr sz="20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852911">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STD-001-CPP</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STD-009-CPP</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STD-006-CPP</a:t>
                      </a:r>
                      <a:endParaRPr sz="20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STD-001-CPP</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STD-006-CPP</a:t>
                      </a:r>
                      <a:endParaRPr sz="20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slide 3">
            <a:hlinkClick r:id="" action="ppaction://media"/>
            <a:extLst>
              <a:ext uri="{FF2B5EF4-FFF2-40B4-BE49-F238E27FC236}">
                <a16:creationId xmlns:a16="http://schemas.microsoft.com/office/drawing/2014/main" id="{5AA7EF0F-71D1-7A36-F6A9-199A242A6B6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3291415" y="6618846"/>
            <a:ext cx="487363" cy="487363"/>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4698"/>
    </mc:Choice>
    <mc:Fallback>
      <p:transition spd="slow" advTm="346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30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228600" lvl="0" indent="-228600">
              <a:spcBef>
                <a:spcPts val="0"/>
              </a:spcBef>
              <a:buSzPts val="2200"/>
            </a:pPr>
            <a:r>
              <a:rPr lang="en-US" dirty="0"/>
              <a:t>Validate Input Data – STD-002-CPP, STD-003-CPP, STD-004-CPP, STD-005-CPP, STD-008-CPP, STD-009-CPP, STD-010-CPP</a:t>
            </a:r>
          </a:p>
          <a:p>
            <a:pPr marL="228600" lvl="0" indent="-228600">
              <a:spcBef>
                <a:spcPts val="0"/>
              </a:spcBef>
              <a:buSzPts val="2200"/>
            </a:pPr>
            <a:r>
              <a:rPr lang="en-US" dirty="0"/>
              <a:t>Heed Compiler Warnings - STD-002-CPP, STD-006-CPP, STD-008-CPP</a:t>
            </a:r>
          </a:p>
          <a:p>
            <a:pPr marL="228600" lvl="0" indent="-228600">
              <a:spcBef>
                <a:spcPts val="0"/>
              </a:spcBef>
              <a:buSzPts val="2200"/>
            </a:pPr>
            <a:r>
              <a:rPr lang="en-US" dirty="0"/>
              <a:t>Architect and Design of Security policies - STD-010-CPP</a:t>
            </a:r>
          </a:p>
          <a:p>
            <a:pPr marL="228600" lvl="0" indent="-228600">
              <a:spcBef>
                <a:spcPts val="0"/>
              </a:spcBef>
              <a:buSzPts val="2200"/>
            </a:pPr>
            <a:r>
              <a:rPr lang="en-US" dirty="0"/>
              <a:t>Keep It Simple - STD-001-CPP, STD-003-CPP, STD-005-CPP, STD-008-CPP, STD-009-CPP</a:t>
            </a:r>
          </a:p>
          <a:p>
            <a:pPr marL="228600" lvl="0" indent="-228600">
              <a:spcBef>
                <a:spcPts val="0"/>
              </a:spcBef>
              <a:buSzPts val="2200"/>
            </a:pPr>
            <a:r>
              <a:rPr lang="en-US" dirty="0"/>
              <a:t>Default Deny - STD-004-CPP</a:t>
            </a:r>
          </a:p>
          <a:p>
            <a:pPr marL="228600" lvl="0" indent="-228600">
              <a:spcBef>
                <a:spcPts val="0"/>
              </a:spcBef>
              <a:buSzPts val="2200"/>
            </a:pPr>
            <a:r>
              <a:rPr lang="en-US" dirty="0"/>
              <a:t>Adhere to the Principle of Least Privilege – General Policy</a:t>
            </a:r>
          </a:p>
          <a:p>
            <a:pPr marL="228600" lvl="0" indent="-228600">
              <a:spcBef>
                <a:spcPts val="0"/>
              </a:spcBef>
              <a:buSzPts val="2200"/>
            </a:pPr>
            <a:r>
              <a:rPr lang="en-US" dirty="0"/>
              <a:t>Sanitize Data Sent to Other Systems - STD-004-CPP</a:t>
            </a:r>
          </a:p>
          <a:p>
            <a:pPr marL="228600" lvl="0" indent="-228600">
              <a:spcBef>
                <a:spcPts val="0"/>
              </a:spcBef>
              <a:buSzPts val="2200"/>
            </a:pPr>
            <a:r>
              <a:rPr lang="en-US" dirty="0"/>
              <a:t>Practice Defense in Depth - STD-001-CPP, STD-002-CPP, STD-004-CPP, STD-005-CPP, STD-007-CPP, STD-009-CPP</a:t>
            </a:r>
          </a:p>
          <a:p>
            <a:pPr marL="228600" lvl="0" indent="-228600">
              <a:spcBef>
                <a:spcPts val="0"/>
              </a:spcBef>
              <a:buSzPts val="2200"/>
            </a:pPr>
            <a:r>
              <a:rPr lang="en-US" dirty="0"/>
              <a:t>Use Effective Quality Assurance Techniques - STD-003-CPP, STD-005-CPP, STD-007-CPP, STD-008-CPP, STD-009-CPP</a:t>
            </a:r>
          </a:p>
          <a:p>
            <a:pPr marL="228600" lvl="0" indent="-228600">
              <a:spcBef>
                <a:spcPts val="0"/>
              </a:spcBef>
              <a:buSzPts val="2200"/>
            </a:pPr>
            <a:r>
              <a:rPr lang="en-US" dirty="0"/>
              <a:t>Adopt a Secure Coding Standard - ALL</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slide 4">
            <a:hlinkClick r:id="" action="ppaction://media"/>
            <a:extLst>
              <a:ext uri="{FF2B5EF4-FFF2-40B4-BE49-F238E27FC236}">
                <a16:creationId xmlns:a16="http://schemas.microsoft.com/office/drawing/2014/main" id="{E0EF7E10-4E11-714D-DD65-7A84806F17A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3065125" y="6506063"/>
            <a:ext cx="487363" cy="487363"/>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728"/>
    </mc:Choice>
    <mc:Fallback>
      <p:transition spd="slow" advTm="15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8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dirty="0"/>
              <a:t>STD-001-CPP - Declare Objects with Appropriate Storage Duration</a:t>
            </a:r>
          </a:p>
          <a:p>
            <a:pPr marL="228600" indent="-228600">
              <a:spcBef>
                <a:spcPts val="0"/>
              </a:spcBef>
              <a:buSzPts val="2000"/>
            </a:pPr>
            <a:r>
              <a:rPr lang="en-US" dirty="0"/>
              <a:t>STD-002-CPP - Ensure that operations on signed integers do not result in overflow</a:t>
            </a:r>
          </a:p>
          <a:p>
            <a:pPr marL="228600" indent="-228600">
              <a:spcBef>
                <a:spcPts val="0"/>
              </a:spcBef>
              <a:buSzPts val="2000"/>
            </a:pPr>
            <a:r>
              <a:rPr lang="en-US" dirty="0"/>
              <a:t>STD-003-CPP - Range Check Element Access</a:t>
            </a:r>
          </a:p>
          <a:p>
            <a:pPr marL="228600" indent="-228600">
              <a:spcBef>
                <a:spcPts val="0"/>
              </a:spcBef>
              <a:buSzPts val="2000"/>
            </a:pPr>
            <a:r>
              <a:rPr lang="en-US" dirty="0"/>
              <a:t>STD-004-CPP - Avoid Using Data from an Untrusted Source Without Validation</a:t>
            </a:r>
          </a:p>
          <a:p>
            <a:pPr marL="228600" indent="-228600">
              <a:spcBef>
                <a:spcPts val="0"/>
              </a:spcBef>
              <a:buSzPts val="2000"/>
            </a:pPr>
            <a:r>
              <a:rPr lang="en-US" dirty="0"/>
              <a:t>STD-005-CPP - Do Not Access Freed Memory</a:t>
            </a:r>
          </a:p>
          <a:p>
            <a:pPr marL="228600" indent="-228600">
              <a:spcBef>
                <a:spcPts val="0"/>
              </a:spcBef>
              <a:buSzPts val="2000"/>
            </a:pPr>
            <a:r>
              <a:rPr lang="en-US" dirty="0"/>
              <a:t>STD-006-CPP - Use Static Assertions for Constant Expression Checks</a:t>
            </a:r>
          </a:p>
          <a:p>
            <a:pPr marL="228600" indent="-228600">
              <a:spcBef>
                <a:spcPts val="0"/>
              </a:spcBef>
              <a:buSzPts val="2000"/>
            </a:pPr>
            <a:r>
              <a:rPr lang="en-US" dirty="0"/>
              <a:t>STD-007-CPP - Do Not Leak Resources When Handling Exceptions</a:t>
            </a:r>
          </a:p>
          <a:p>
            <a:pPr marL="228600" indent="-228600">
              <a:spcBef>
                <a:spcPts val="0"/>
              </a:spcBef>
              <a:buSzPts val="2000"/>
            </a:pPr>
            <a:r>
              <a:rPr lang="en-US" dirty="0"/>
              <a:t>STD-008-CPP - Do Not Read Uninitialized Memory</a:t>
            </a:r>
          </a:p>
          <a:p>
            <a:pPr marL="228600" indent="-228600">
              <a:spcBef>
                <a:spcPts val="0"/>
              </a:spcBef>
              <a:buSzPts val="2000"/>
            </a:pPr>
            <a:r>
              <a:rPr lang="en-US" dirty="0"/>
              <a:t>STD-009-CPP - Do Not Cast to an Out-of-Range Enumeration Value</a:t>
            </a:r>
          </a:p>
          <a:p>
            <a:pPr marL="228600" indent="-228600">
              <a:spcBef>
                <a:spcPts val="0"/>
              </a:spcBef>
              <a:buSzPts val="2000"/>
            </a:pPr>
            <a:r>
              <a:rPr lang="en-US" dirty="0"/>
              <a:t>STD-010-CPP - Only Free Memory Allocated Dynamically</a:t>
            </a:r>
          </a:p>
          <a:p>
            <a:pPr marL="228600" indent="-228600">
              <a:spcBef>
                <a:spcPts val="0"/>
              </a:spcBef>
              <a:buSzPts val="2000"/>
            </a:pPr>
            <a:endParaRPr lang="en-US" dirty="0"/>
          </a:p>
          <a:p>
            <a:pPr marL="228600" indent="-228600">
              <a:spcBef>
                <a:spcPts val="0"/>
              </a:spcBef>
              <a:buSzPts val="2000"/>
            </a:pPr>
            <a:endParaRPr lang="en-US" dirty="0"/>
          </a:p>
          <a:p>
            <a:pPr marL="228600" indent="-228600">
              <a:spcBef>
                <a:spcPts val="0"/>
              </a:spcBef>
              <a:buSzPts val="2000"/>
            </a:pPr>
            <a:endParaRPr lang="en-US" dirty="0"/>
          </a:p>
          <a:p>
            <a:pPr marL="228600" indent="-228600">
              <a:spcBef>
                <a:spcPts val="0"/>
              </a:spcBef>
              <a:buSzPts val="2000"/>
            </a:pPr>
            <a:endParaRPr lang="en-US" dirty="0"/>
          </a:p>
          <a:p>
            <a:pPr marL="228600" indent="-228600">
              <a:spcBef>
                <a:spcPts val="0"/>
              </a:spcBef>
              <a:buSzPts val="2000"/>
            </a:pPr>
            <a:endParaRPr lang="en-US" dirty="0"/>
          </a:p>
          <a:p>
            <a:pPr marL="228600" indent="-228600">
              <a:spcBef>
                <a:spcPts val="0"/>
              </a:spcBef>
              <a:buSzPts val="2000"/>
            </a:pPr>
            <a:endParaRPr lang="en-US" dirty="0"/>
          </a:p>
          <a:p>
            <a:pPr marL="228600" indent="-228600">
              <a:spcBef>
                <a:spcPts val="0"/>
              </a:spcBef>
              <a:buSzPts val="2000"/>
            </a:pPr>
            <a:endParaRPr lang="en-US" dirty="0"/>
          </a:p>
          <a:p>
            <a:pPr marL="228600" indent="-228600">
              <a:spcBef>
                <a:spcPts val="0"/>
              </a:spcBef>
              <a:buSzPts val="2000"/>
            </a:pPr>
            <a:endParaRPr lang="en-US" dirty="0"/>
          </a:p>
          <a:p>
            <a:pPr marL="228600" lvl="0" indent="-228600" algn="l" rtl="0">
              <a:lnSpc>
                <a:spcPct val="90000"/>
              </a:lnSpc>
              <a:spcBef>
                <a:spcPts val="0"/>
              </a:spcBef>
              <a:spcAft>
                <a:spcPts val="0"/>
              </a:spcAft>
              <a:buClr>
                <a:schemeClr val="lt1"/>
              </a:buClr>
              <a:buSzPts val="2000"/>
              <a:buChar char="•"/>
            </a:pP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slide 5">
            <a:hlinkClick r:id="" action="ppaction://media"/>
            <a:extLst>
              <a:ext uri="{FF2B5EF4-FFF2-40B4-BE49-F238E27FC236}">
                <a16:creationId xmlns:a16="http://schemas.microsoft.com/office/drawing/2014/main" id="{C1863E54-A623-C395-B753-0F0DDCA48E2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841260" y="6370637"/>
            <a:ext cx="487363" cy="487363"/>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9380"/>
    </mc:Choice>
    <mc:Fallback>
      <p:transition spd="slow" advTm="493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3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spcBef>
                <a:spcPts val="0"/>
              </a:spcBef>
              <a:buSzPts val="2000"/>
            </a:pPr>
            <a:r>
              <a:rPr lang="en-US" sz="2000" dirty="0"/>
              <a:t>Encryption at Rest: </a:t>
            </a:r>
            <a:r>
              <a:rPr lang="en-US" sz="1600" dirty="0"/>
              <a:t>Sensitive data such as credentials and configuration files must be stored securely. Encryption algorithms like AES-256 are required to ensure that, even if storage is compromised, the data remains unusable without decryption keys. Delayed-access encryption methods are acceptable for infrequently accessed data.</a:t>
            </a:r>
          </a:p>
          <a:p>
            <a:pPr marL="228600" lvl="0" indent="-228600">
              <a:spcBef>
                <a:spcPts val="0"/>
              </a:spcBef>
              <a:buSzPts val="2000"/>
            </a:pPr>
            <a:r>
              <a:rPr lang="en-US" sz="1600" dirty="0"/>
              <a:t>Encryption in Transit: All network communication must be encrypted using secure protocols such as TLS 1.2 or higher. Systems must verify the identity of recipients, and transmitted data should be obfuscated to prevent interception or tampering during transmission.</a:t>
            </a:r>
          </a:p>
          <a:p>
            <a:pPr marL="228600" lvl="0" indent="-228600">
              <a:spcBef>
                <a:spcPts val="0"/>
              </a:spcBef>
              <a:buSzPts val="2000"/>
            </a:pPr>
            <a:r>
              <a:rPr lang="en-US" sz="1600" dirty="0"/>
              <a:t>Encryption in Use: Data actively being processed should be handled in memory with minimal exposure. Techniques like memory obfuscation or trusted execution environments (e.g., Intel SGX) should be used when practical. Performance considerations must not compromise encryption effectiveness.</a:t>
            </a:r>
            <a:endParaRPr sz="1600" dirty="0"/>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slide 6">
            <a:hlinkClick r:id="" action="ppaction://media"/>
            <a:extLst>
              <a:ext uri="{FF2B5EF4-FFF2-40B4-BE49-F238E27FC236}">
                <a16:creationId xmlns:a16="http://schemas.microsoft.com/office/drawing/2014/main" id="{FF6ADD73-B256-9666-4841-2E4ED850064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2902229" y="6589751"/>
            <a:ext cx="487363" cy="487363"/>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279"/>
    </mc:Choice>
    <mc:Fallback>
      <p:transition spd="slow" advTm="232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spcBef>
                <a:spcPts val="0"/>
              </a:spcBef>
              <a:buSzPts val="2400"/>
            </a:pPr>
            <a:r>
              <a:rPr lang="en-US" sz="2400" dirty="0"/>
              <a:t>Authentication: </a:t>
            </a:r>
            <a:r>
              <a:rPr lang="en-US" dirty="0"/>
              <a:t>All systems must verify user identities using secure methods such as multifactor authentication (MFA), strong passwords, or biometric systems.</a:t>
            </a:r>
          </a:p>
          <a:p>
            <a:pPr marL="228600" lvl="0" indent="-228600">
              <a:spcBef>
                <a:spcPts val="0"/>
              </a:spcBef>
              <a:buSzPts val="2400"/>
            </a:pPr>
            <a:r>
              <a:rPr lang="en-US" dirty="0"/>
              <a:t>Authorization: Role-based access control (RBAC) must be implemented to ensure users only access resources necessary for their role.</a:t>
            </a:r>
          </a:p>
          <a:p>
            <a:pPr marL="228600" lvl="0" indent="-228600">
              <a:spcBef>
                <a:spcPts val="0"/>
              </a:spcBef>
              <a:buSzPts val="2400"/>
            </a:pPr>
            <a:r>
              <a:rPr lang="en-US" dirty="0"/>
              <a:t>Accounting: All user and system activity must be logged and monitored to ensure traceability, support incident response, and maintain compliance.</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slide 7">
            <a:hlinkClick r:id="" action="ppaction://media"/>
            <a:extLst>
              <a:ext uri="{FF2B5EF4-FFF2-40B4-BE49-F238E27FC236}">
                <a16:creationId xmlns:a16="http://schemas.microsoft.com/office/drawing/2014/main" id="{DC83C61A-378C-5698-2580-9110DABFEA6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3174541" y="6614318"/>
            <a:ext cx="487363" cy="487363"/>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324"/>
    </mc:Choice>
    <mc:Fallback>
      <p:transition spd="slow" advTm="113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8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342900"/>
            <a:r>
              <a:rPr lang="en-US" dirty="0"/>
              <a:t>Unit testing ensures each component behaves as expected.</a:t>
            </a:r>
          </a:p>
          <a:p>
            <a:pPr marL="342900"/>
            <a:r>
              <a:rPr lang="en-US" dirty="0"/>
              <a:t>Focus: Testing vector operations using C++ and Google Test framework, that demonstrates both positive and negative test cases.</a:t>
            </a:r>
          </a:p>
          <a:p>
            <a:pPr marL="342900"/>
            <a:r>
              <a:rPr lang="en-US" dirty="0"/>
              <a:t>Test chosen for this presentation:</a:t>
            </a:r>
          </a:p>
          <a:p>
            <a:pPr lvl="1" indent="-457200">
              <a:buFont typeface="+mj-lt"/>
              <a:buAutoNum type="arabicPeriod"/>
            </a:pPr>
            <a:r>
              <a:rPr lang="en-US" dirty="0"/>
              <a:t>Smart pointer initialization</a:t>
            </a:r>
          </a:p>
          <a:p>
            <a:pPr lvl="1" indent="-457200">
              <a:buFont typeface="+mj-lt"/>
              <a:buAutoNum type="arabicPeriod"/>
            </a:pPr>
            <a:r>
              <a:rPr lang="en-US" dirty="0"/>
              <a:t>Out-of-range access</a:t>
            </a:r>
          </a:p>
          <a:p>
            <a:pPr lvl="1" indent="-457200">
              <a:buFont typeface="+mj-lt"/>
              <a:buAutoNum type="arabicPeriod"/>
            </a:pPr>
            <a:r>
              <a:rPr lang="en-US" dirty="0"/>
              <a:t>Negative index handling</a:t>
            </a:r>
          </a:p>
          <a:p>
            <a:pPr lvl="1" indent="-457200">
              <a:buFont typeface="+mj-lt"/>
              <a:buAutoNum type="arabicPeriod"/>
            </a:pPr>
            <a:r>
              <a:rPr lang="en-US" dirty="0"/>
              <a:t>Vector size increase with </a:t>
            </a:r>
            <a:r>
              <a:rPr lang="en-US" dirty="0" err="1"/>
              <a:t>push_back</a:t>
            </a:r>
            <a:endParaRPr lang="en-US" dirty="0"/>
          </a:p>
          <a:p>
            <a:pPr marL="457200" lvl="1" indent="0">
              <a:buNone/>
            </a:pPr>
            <a:endParaRPr lang="en-US"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slide 8">
            <a:hlinkClick r:id="" action="ppaction://media"/>
            <a:extLst>
              <a:ext uri="{FF2B5EF4-FFF2-40B4-BE49-F238E27FC236}">
                <a16:creationId xmlns:a16="http://schemas.microsoft.com/office/drawing/2014/main" id="{44D03311-AC52-E591-0795-47CC19C44C7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3268325" y="6614318"/>
            <a:ext cx="487363" cy="487363"/>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003"/>
    </mc:Choice>
    <mc:Fallback>
      <p:transition spd="slow" advTm="180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19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2747F5C5-E610-7429-F560-90DFE4180A24}"/>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7CCEB75F-711C-7DDC-0488-52B4D0D1E560}"/>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a:extLst>
              <a:ext uri="{FF2B5EF4-FFF2-40B4-BE49-F238E27FC236}">
                <a16:creationId xmlns:a16="http://schemas.microsoft.com/office/drawing/2014/main" id="{FD99B673-1032-696F-ACE0-A5E9FB56EEA1}"/>
              </a:ext>
            </a:extLst>
          </p:cNvPr>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err="1"/>
              <a:t>CollectionSmartPointerIsNotNull</a:t>
            </a:r>
            <a:endParaRPr dirty="0"/>
          </a:p>
        </p:txBody>
      </p:sp>
      <p:pic>
        <p:nvPicPr>
          <p:cNvPr id="197" name="Google Shape;197;g9504e29505_0_0" descr="Green Pace logo">
            <a:extLst>
              <a:ext uri="{FF2B5EF4-FFF2-40B4-BE49-F238E27FC236}">
                <a16:creationId xmlns:a16="http://schemas.microsoft.com/office/drawing/2014/main" id="{B12CEB71-7EA4-F57F-0849-8A18AB43DA77}"/>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490D8CF3-488D-FAF0-846B-BC2D4D1E6604}"/>
              </a:ext>
            </a:extLst>
          </p:cNvPr>
          <p:cNvPicPr>
            <a:picLocks noChangeAspect="1"/>
          </p:cNvPicPr>
          <p:nvPr/>
        </p:nvPicPr>
        <p:blipFill>
          <a:blip r:embed="rId7"/>
          <a:stretch>
            <a:fillRect/>
          </a:stretch>
        </p:blipFill>
        <p:spPr>
          <a:xfrm>
            <a:off x="5405744" y="2347619"/>
            <a:ext cx="4564776" cy="312447"/>
          </a:xfrm>
          <a:prstGeom prst="rect">
            <a:avLst/>
          </a:prstGeom>
        </p:spPr>
      </p:pic>
      <p:pic>
        <p:nvPicPr>
          <p:cNvPr id="5" name="Picture 4" descr="A computer code on a black background&#10;&#10;AI-generated content may be incorrect.">
            <a:extLst>
              <a:ext uri="{FF2B5EF4-FFF2-40B4-BE49-F238E27FC236}">
                <a16:creationId xmlns:a16="http://schemas.microsoft.com/office/drawing/2014/main" id="{5D3050A0-5849-8224-A734-718AB9BF499A}"/>
              </a:ext>
            </a:extLst>
          </p:cNvPr>
          <p:cNvPicPr>
            <a:picLocks noChangeAspect="1"/>
          </p:cNvPicPr>
          <p:nvPr/>
        </p:nvPicPr>
        <p:blipFill>
          <a:blip r:embed="rId8"/>
          <a:stretch>
            <a:fillRect/>
          </a:stretch>
        </p:blipFill>
        <p:spPr>
          <a:xfrm>
            <a:off x="1608565" y="3206408"/>
            <a:ext cx="7594357" cy="1569987"/>
          </a:xfrm>
          <a:prstGeom prst="rect">
            <a:avLst/>
          </a:prstGeom>
        </p:spPr>
      </p:pic>
      <p:pic>
        <p:nvPicPr>
          <p:cNvPr id="8" name="slide 9">
            <a:hlinkClick r:id="" action="ppaction://media"/>
            <a:extLst>
              <a:ext uri="{FF2B5EF4-FFF2-40B4-BE49-F238E27FC236}">
                <a16:creationId xmlns:a16="http://schemas.microsoft.com/office/drawing/2014/main" id="{0F99D03F-2039-A106-EB59-12EC0D8D1282}"/>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3166725" y="6436608"/>
            <a:ext cx="487363" cy="487363"/>
          </a:xfrm>
          <a:prstGeom prst="rect">
            <a:avLst/>
          </a:prstGeom>
        </p:spPr>
      </p:pic>
    </p:spTree>
    <p:custDataLst>
      <p:tags r:id="rId1"/>
    </p:custDataLst>
    <p:extLst>
      <p:ext uri="{BB962C8B-B14F-4D97-AF65-F5344CB8AC3E}">
        <p14:creationId xmlns:p14="http://schemas.microsoft.com/office/powerpoint/2010/main" val="2022363225"/>
      </p:ext>
    </p:extLst>
  </p:cSld>
  <p:clrMapOvr>
    <a:masterClrMapping/>
  </p:clrMapOvr>
  <mc:AlternateContent xmlns:mc="http://schemas.openxmlformats.org/markup-compatibility/2006">
    <mc:Choice xmlns:p14="http://schemas.microsoft.com/office/powerpoint/2010/main" Requires="p14">
      <p:transition spd="slow" p14:dur="2000" advTm="14922"/>
    </mc:Choice>
    <mc:Fallback>
      <p:transition spd="slow" advTm="149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60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716</TotalTime>
  <Words>2925</Words>
  <Application>Microsoft Office PowerPoint</Application>
  <PresentationFormat>Widescreen</PresentationFormat>
  <Paragraphs>161</Paragraphs>
  <Slides>18</Slides>
  <Notes>18</Notes>
  <HiddenSlides>0</HiddenSlides>
  <MMClips>18</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Century Gothic</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Testing</vt:lpstr>
      <vt:lpstr>Unit Testing</vt:lpstr>
      <vt:lpstr>Unit Testing</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Oscar Rosa</cp:lastModifiedBy>
  <cp:revision>44</cp:revision>
  <dcterms:created xsi:type="dcterms:W3CDTF">2020-08-19T17:59:24Z</dcterms:created>
  <dcterms:modified xsi:type="dcterms:W3CDTF">2025-06-23T00:21:54Z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